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753600" cy="7315200"/>
  <p:notesSz cx="9753600" cy="73152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300" y="6839252"/>
            <a:ext cx="1211579" cy="412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2102" y="3290569"/>
            <a:ext cx="6569395" cy="665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8819" y="1338046"/>
            <a:ext cx="8315960" cy="3594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600" y="7315200"/>
                </a:moveTo>
                <a:lnTo>
                  <a:pt x="0" y="7315200"/>
                </a:lnTo>
                <a:lnTo>
                  <a:pt x="0" y="0"/>
                </a:lnTo>
                <a:lnTo>
                  <a:pt x="9753600" y="0"/>
                </a:lnTo>
                <a:lnTo>
                  <a:pt x="9753600" y="7315200"/>
                </a:lnTo>
                <a:close/>
              </a:path>
            </a:pathLst>
          </a:custGeom>
          <a:solidFill>
            <a:srgbClr val="37373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99457" y="1991358"/>
            <a:ext cx="3171809" cy="3333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6816349"/>
            <a:ext cx="1428749" cy="495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210389" y="685229"/>
            <a:ext cx="7489825" cy="5723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78790">
              <a:lnSpc>
                <a:spcPct val="100000"/>
              </a:lnSpc>
              <a:spcBef>
                <a:spcPts val="100"/>
              </a:spcBef>
            </a:pPr>
            <a:r>
              <a:rPr dirty="0" sz="3200" spc="2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3200" spc="-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90">
                <a:solidFill>
                  <a:srgbClr val="FFFFFF"/>
                </a:solidFill>
                <a:latin typeface="Arial"/>
                <a:cs typeface="Arial"/>
              </a:rPr>
              <a:t>honor</a:t>
            </a:r>
            <a:r>
              <a:rPr dirty="0" sz="3200" spc="-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85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3200" spc="-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Black</a:t>
            </a:r>
            <a:r>
              <a:rPr dirty="0" sz="3200" spc="-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135">
                <a:solidFill>
                  <a:srgbClr val="FFFFFF"/>
                </a:solidFill>
                <a:latin typeface="Arial"/>
                <a:cs typeface="Arial"/>
              </a:rPr>
              <a:t>History</a:t>
            </a:r>
            <a:r>
              <a:rPr dirty="0" sz="3200" spc="-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15">
                <a:solidFill>
                  <a:srgbClr val="FFFFFF"/>
                </a:solidFill>
                <a:latin typeface="Arial"/>
                <a:cs typeface="Arial"/>
              </a:rPr>
              <a:t>Month...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50">
              <a:latin typeface="Arial"/>
              <a:cs typeface="Arial"/>
            </a:endParaRPr>
          </a:p>
          <a:p>
            <a:pPr marL="3215005" marR="5080">
              <a:lnSpc>
                <a:spcPct val="115199"/>
              </a:lnSpc>
            </a:pPr>
            <a:r>
              <a:rPr dirty="0" sz="3200" spc="5">
                <a:solidFill>
                  <a:srgbClr val="FFFFFF"/>
                </a:solidFill>
                <a:latin typeface="Arial"/>
                <a:cs typeface="Arial"/>
              </a:rPr>
              <a:t>Kha </a:t>
            </a:r>
            <a:r>
              <a:rPr dirty="0" sz="3200" spc="15">
                <a:solidFill>
                  <a:srgbClr val="FFFFFF"/>
                </a:solidFill>
                <a:latin typeface="Arial"/>
                <a:cs typeface="Arial"/>
              </a:rPr>
              <a:t>Creation,</a:t>
            </a:r>
            <a:r>
              <a:rPr dirty="0" sz="3200" spc="-3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85">
                <a:solidFill>
                  <a:srgbClr val="FFFFFF"/>
                </a:solidFill>
                <a:latin typeface="Arial"/>
                <a:cs typeface="Arial"/>
              </a:rPr>
              <a:t>honoring  </a:t>
            </a:r>
            <a:r>
              <a:rPr dirty="0" sz="3200" spc="30">
                <a:solidFill>
                  <a:srgbClr val="FFFFFF"/>
                </a:solidFill>
                <a:latin typeface="Arial"/>
                <a:cs typeface="Arial"/>
              </a:rPr>
              <a:t>black </a:t>
            </a:r>
            <a:r>
              <a:rPr dirty="0" sz="3200" spc="70">
                <a:solidFill>
                  <a:srgbClr val="FFFFFF"/>
                </a:solidFill>
                <a:latin typeface="Arial"/>
                <a:cs typeface="Arial"/>
              </a:rPr>
              <a:t>women </a:t>
            </a:r>
            <a:r>
              <a:rPr dirty="0" sz="3200" spc="100">
                <a:solidFill>
                  <a:srgbClr val="FFFFFF"/>
                </a:solidFill>
                <a:latin typeface="Arial"/>
                <a:cs typeface="Arial"/>
              </a:rPr>
              <a:t>who  </a:t>
            </a:r>
            <a:r>
              <a:rPr dirty="0" sz="3200" spc="15">
                <a:solidFill>
                  <a:srgbClr val="FFFFFF"/>
                </a:solidFill>
                <a:latin typeface="Arial"/>
                <a:cs typeface="Arial"/>
              </a:rPr>
              <a:t>helped </a:t>
            </a:r>
            <a:r>
              <a:rPr dirty="0" sz="3200" spc="-5">
                <a:solidFill>
                  <a:srgbClr val="FFFFFF"/>
                </a:solidFill>
                <a:latin typeface="Arial"/>
                <a:cs typeface="Arial"/>
              </a:rPr>
              <a:t>create </a:t>
            </a:r>
            <a:r>
              <a:rPr dirty="0" sz="3200" spc="-18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3200" spc="95">
                <a:solidFill>
                  <a:srgbClr val="FFFFFF"/>
                </a:solidFill>
                <a:latin typeface="Arial"/>
                <a:cs typeface="Arial"/>
              </a:rPr>
              <a:t>better  </a:t>
            </a:r>
            <a:r>
              <a:rPr dirty="0" sz="3200" spc="150">
                <a:solidFill>
                  <a:srgbClr val="FFFFFF"/>
                </a:solidFill>
                <a:latin typeface="Arial"/>
                <a:cs typeface="Arial"/>
              </a:rPr>
              <a:t>world </a:t>
            </a:r>
            <a:r>
              <a:rPr dirty="0" sz="3200" spc="155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3200" spc="8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dirty="0" sz="3200" spc="75">
                <a:solidFill>
                  <a:srgbClr val="FFFFFF"/>
                </a:solidFill>
                <a:latin typeface="Arial"/>
                <a:cs typeface="Arial"/>
              </a:rPr>
              <a:t>times </a:t>
            </a:r>
            <a:r>
              <a:rPr dirty="0" sz="3200" spc="18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dirty="0" sz="3200" spc="114">
                <a:solidFill>
                  <a:srgbClr val="FFFFFF"/>
                </a:solidFill>
                <a:latin typeface="Arial"/>
                <a:cs typeface="Arial"/>
              </a:rPr>
              <a:t>which </a:t>
            </a:r>
            <a:r>
              <a:rPr dirty="0" sz="3200" spc="100">
                <a:solidFill>
                  <a:srgbClr val="FFFFFF"/>
                </a:solidFill>
                <a:latin typeface="Arial"/>
                <a:cs typeface="Arial"/>
              </a:rPr>
              <a:t>they </a:t>
            </a:r>
            <a:r>
              <a:rPr dirty="0" sz="3200" spc="95">
                <a:solidFill>
                  <a:srgbClr val="FFFFFF"/>
                </a:solidFill>
                <a:latin typeface="Arial"/>
                <a:cs typeface="Arial"/>
              </a:rPr>
              <a:t>lived </a:t>
            </a:r>
            <a:r>
              <a:rPr dirty="0" sz="3200" spc="-185">
                <a:solidFill>
                  <a:srgbClr val="FFFFFF"/>
                </a:solidFill>
                <a:latin typeface="Arial"/>
                <a:cs typeface="Arial"/>
              </a:rPr>
              <a:t>as  </a:t>
            </a:r>
            <a:r>
              <a:rPr dirty="0" sz="3200" spc="114">
                <a:solidFill>
                  <a:srgbClr val="FFFFFF"/>
                </a:solidFill>
                <a:latin typeface="Arial"/>
                <a:cs typeface="Arial"/>
              </a:rPr>
              <a:t>well </a:t>
            </a:r>
            <a:r>
              <a:rPr dirty="0" sz="3200" spc="-185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dirty="0" sz="3200" spc="155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3200" spc="145">
                <a:solidFill>
                  <a:srgbClr val="FFFFFF"/>
                </a:solidFill>
                <a:latin typeface="Arial"/>
                <a:cs typeface="Arial"/>
              </a:rPr>
              <a:t>future  </a:t>
            </a:r>
            <a:r>
              <a:rPr dirty="0" sz="3200">
                <a:solidFill>
                  <a:srgbClr val="FFFFFF"/>
                </a:solidFill>
                <a:latin typeface="Arial"/>
                <a:cs typeface="Arial"/>
              </a:rPr>
              <a:t>generations.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15"/>
              </a:spcBef>
            </a:pPr>
            <a:r>
              <a:rPr dirty="0" sz="3200" spc="25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r>
              <a:rPr dirty="0" sz="3200" spc="-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2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3200" spc="-180">
                <a:solidFill>
                  <a:srgbClr val="FFFFFF"/>
                </a:solidFill>
                <a:latin typeface="Arial"/>
                <a:cs typeface="Arial"/>
              </a:rPr>
              <a:t> a </a:t>
            </a:r>
            <a:r>
              <a:rPr dirty="0" sz="3200" spc="-165">
                <a:solidFill>
                  <a:srgbClr val="FFFFFF"/>
                </a:solidFill>
                <a:latin typeface="Arial"/>
                <a:cs typeface="Arial"/>
              </a:rPr>
              <a:t>10</a:t>
            </a:r>
            <a:r>
              <a:rPr dirty="0" sz="3200" spc="-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25">
                <a:solidFill>
                  <a:srgbClr val="FFFFFF"/>
                </a:solidFill>
                <a:latin typeface="Arial"/>
                <a:cs typeface="Arial"/>
              </a:rPr>
              <a:t>questions</a:t>
            </a:r>
            <a:r>
              <a:rPr dirty="0" sz="3200" spc="-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15">
                <a:solidFill>
                  <a:srgbClr val="FFFFFF"/>
                </a:solidFill>
                <a:latin typeface="Arial"/>
                <a:cs typeface="Arial"/>
              </a:rPr>
              <a:t>challenge</a:t>
            </a:r>
            <a:r>
              <a:rPr dirty="0" sz="3200" spc="-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155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3200" spc="-1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35">
                <a:solidFill>
                  <a:srgbClr val="FFFFFF"/>
                </a:solidFill>
                <a:latin typeface="Arial"/>
                <a:cs typeface="Arial"/>
              </a:rPr>
              <a:t>you: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690816"/>
            <a:ext cx="277050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30">
                <a:solidFill>
                  <a:srgbClr val="738677"/>
                </a:solidFill>
              </a:rPr>
              <a:t>QUESTION</a:t>
            </a:r>
            <a:r>
              <a:rPr dirty="0" sz="3200" spc="20">
                <a:solidFill>
                  <a:srgbClr val="738677"/>
                </a:solidFill>
              </a:rPr>
              <a:t> </a:t>
            </a:r>
            <a:r>
              <a:rPr dirty="0" sz="3200" spc="40">
                <a:solidFill>
                  <a:srgbClr val="738677"/>
                </a:solidFill>
              </a:rPr>
              <a:t>#5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18819" y="1338046"/>
            <a:ext cx="7950834" cy="3510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000"/>
              </a:lnSpc>
              <a:spcBef>
                <a:spcPts val="100"/>
              </a:spcBef>
            </a:pPr>
            <a:r>
              <a:rPr dirty="0" sz="3200" spc="10">
                <a:solidFill>
                  <a:srgbClr val="373737"/>
                </a:solidFill>
                <a:latin typeface="Arial"/>
                <a:cs typeface="Arial"/>
              </a:rPr>
              <a:t>Who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-45">
                <a:solidFill>
                  <a:srgbClr val="373737"/>
                </a:solidFill>
                <a:latin typeface="Arial"/>
                <a:cs typeface="Arial"/>
              </a:rPr>
              <a:t>was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80">
                <a:solidFill>
                  <a:srgbClr val="373737"/>
                </a:solidFill>
                <a:latin typeface="Arial"/>
                <a:cs typeface="Arial"/>
              </a:rPr>
              <a:t>the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170">
                <a:solidFill>
                  <a:srgbClr val="373737"/>
                </a:solidFill>
                <a:latin typeface="Arial"/>
                <a:cs typeface="Arial"/>
              </a:rPr>
              <a:t>first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70">
                <a:solidFill>
                  <a:srgbClr val="373737"/>
                </a:solidFill>
                <a:latin typeface="Arial"/>
                <a:cs typeface="Arial"/>
              </a:rPr>
              <a:t>woman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40">
                <a:solidFill>
                  <a:srgbClr val="373737"/>
                </a:solidFill>
                <a:latin typeface="Arial"/>
                <a:cs typeface="Arial"/>
              </a:rPr>
              <a:t>bank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65">
                <a:solidFill>
                  <a:srgbClr val="373737"/>
                </a:solidFill>
                <a:latin typeface="Arial"/>
                <a:cs typeface="Arial"/>
              </a:rPr>
              <a:t>president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180">
                <a:solidFill>
                  <a:srgbClr val="373737"/>
                </a:solidFill>
                <a:latin typeface="Arial"/>
                <a:cs typeface="Arial"/>
              </a:rPr>
              <a:t>in  </a:t>
            </a:r>
            <a:r>
              <a:rPr dirty="0" sz="3200" spc="-25">
                <a:solidFill>
                  <a:srgbClr val="373737"/>
                </a:solidFill>
                <a:latin typeface="Arial"/>
                <a:cs typeface="Arial"/>
              </a:rPr>
              <a:t>America?</a:t>
            </a:r>
            <a:endParaRPr sz="3200">
              <a:latin typeface="Arial"/>
              <a:cs typeface="Arial"/>
            </a:endParaRPr>
          </a:p>
          <a:p>
            <a:pPr marL="695960" indent="-346075">
              <a:lnSpc>
                <a:spcPct val="100000"/>
              </a:lnSpc>
              <a:spcBef>
                <a:spcPts val="2930"/>
              </a:spcBef>
              <a:buAutoNum type="arabicPeriod"/>
              <a:tabLst>
                <a:tab pos="696595" algn="l"/>
              </a:tabLst>
            </a:pPr>
            <a:r>
              <a:rPr dirty="0" sz="2800" spc="-95">
                <a:solidFill>
                  <a:srgbClr val="373737"/>
                </a:solidFill>
                <a:latin typeface="Arial"/>
                <a:cs typeface="Arial"/>
              </a:rPr>
              <a:t>Bessie</a:t>
            </a:r>
            <a:r>
              <a:rPr dirty="0" sz="2800" spc="-16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373737"/>
                </a:solidFill>
                <a:latin typeface="Arial"/>
                <a:cs typeface="Arial"/>
              </a:rPr>
              <a:t>Coleman</a:t>
            </a:r>
            <a:endParaRPr sz="2800">
              <a:latin typeface="Arial"/>
              <a:cs typeface="Arial"/>
            </a:endParaRPr>
          </a:p>
          <a:p>
            <a:pPr marL="616585" indent="-28956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17220" algn="l"/>
              </a:tabLst>
            </a:pPr>
            <a:r>
              <a:rPr dirty="0" sz="2800" spc="95">
                <a:solidFill>
                  <a:srgbClr val="373737"/>
                </a:solidFill>
                <a:latin typeface="Arial"/>
                <a:cs typeface="Arial"/>
              </a:rPr>
              <a:t>Mary </a:t>
            </a:r>
            <a:r>
              <a:rPr dirty="0" sz="2800" spc="-150">
                <a:solidFill>
                  <a:srgbClr val="373737"/>
                </a:solidFill>
                <a:latin typeface="Arial"/>
                <a:cs typeface="Arial"/>
              </a:rPr>
              <a:t>Jane </a:t>
            </a:r>
            <a:r>
              <a:rPr dirty="0" sz="2800" spc="-5">
                <a:solidFill>
                  <a:srgbClr val="373737"/>
                </a:solidFill>
                <a:latin typeface="Arial"/>
                <a:cs typeface="Arial"/>
              </a:rPr>
              <a:t>McLeod</a:t>
            </a:r>
            <a:r>
              <a:rPr dirty="0" sz="2800" spc="-41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800" spc="20">
                <a:solidFill>
                  <a:srgbClr val="373737"/>
                </a:solidFill>
                <a:latin typeface="Arial"/>
                <a:cs typeface="Arial"/>
              </a:rPr>
              <a:t>Bethune</a:t>
            </a:r>
            <a:endParaRPr sz="2800">
              <a:latin typeface="Arial"/>
              <a:cs typeface="Arial"/>
            </a:endParaRPr>
          </a:p>
          <a:p>
            <a:pPr marL="695960" indent="-36703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96595" algn="l"/>
              </a:tabLst>
            </a:pPr>
            <a:r>
              <a:rPr dirty="0" sz="2800" spc="5">
                <a:solidFill>
                  <a:srgbClr val="373737"/>
                </a:solidFill>
                <a:latin typeface="Arial"/>
                <a:cs typeface="Arial"/>
              </a:rPr>
              <a:t>Daisy </a:t>
            </a:r>
            <a:r>
              <a:rPr dirty="0" sz="2800" spc="-95">
                <a:solidFill>
                  <a:srgbClr val="373737"/>
                </a:solidFill>
                <a:latin typeface="Arial"/>
                <a:cs typeface="Arial"/>
              </a:rPr>
              <a:t>Lee </a:t>
            </a:r>
            <a:r>
              <a:rPr dirty="0" sz="2800" spc="45">
                <a:solidFill>
                  <a:srgbClr val="373737"/>
                </a:solidFill>
                <a:latin typeface="Arial"/>
                <a:cs typeface="Arial"/>
              </a:rPr>
              <a:t>May</a:t>
            </a:r>
            <a:r>
              <a:rPr dirty="0" sz="2800" spc="-38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800" spc="-70">
                <a:solidFill>
                  <a:srgbClr val="373737"/>
                </a:solidFill>
                <a:latin typeface="Arial"/>
                <a:cs typeface="Arial"/>
              </a:rPr>
              <a:t>Bates</a:t>
            </a:r>
            <a:endParaRPr sz="2800">
              <a:latin typeface="Arial"/>
              <a:cs typeface="Arial"/>
            </a:endParaRPr>
          </a:p>
          <a:p>
            <a:pPr marL="695960" indent="-370205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96595" algn="l"/>
              </a:tabLst>
            </a:pPr>
            <a:r>
              <a:rPr dirty="0" sz="2800" spc="-25">
                <a:solidFill>
                  <a:srgbClr val="373737"/>
                </a:solidFill>
                <a:latin typeface="Arial"/>
                <a:cs typeface="Arial"/>
              </a:rPr>
              <a:t>Maggie </a:t>
            </a:r>
            <a:r>
              <a:rPr dirty="0" sz="2800" spc="-40">
                <a:solidFill>
                  <a:srgbClr val="373737"/>
                </a:solidFill>
                <a:latin typeface="Arial"/>
                <a:cs typeface="Arial"/>
              </a:rPr>
              <a:t>Lena</a:t>
            </a:r>
            <a:r>
              <a:rPr dirty="0" sz="2800" spc="-29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800" spc="45">
                <a:solidFill>
                  <a:srgbClr val="373737"/>
                </a:solidFill>
                <a:latin typeface="Arial"/>
                <a:cs typeface="Arial"/>
              </a:rPr>
              <a:t>Walker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" y="6839252"/>
            <a:ext cx="1211579" cy="412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2346453"/>
            <a:ext cx="4600559" cy="42386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687821" y="4055103"/>
            <a:ext cx="3264535" cy="25019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2800" spc="-45">
                <a:solidFill>
                  <a:srgbClr val="373737"/>
                </a:solidFill>
                <a:latin typeface="Arial"/>
                <a:cs typeface="Arial"/>
              </a:rPr>
              <a:t>Ans: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16100"/>
              </a:lnSpc>
            </a:pPr>
            <a:r>
              <a:rPr dirty="0" sz="2800" spc="-25">
                <a:latin typeface="Arial"/>
                <a:cs typeface="Arial"/>
              </a:rPr>
              <a:t>Maggie </a:t>
            </a:r>
            <a:r>
              <a:rPr dirty="0" sz="2800" spc="-40">
                <a:latin typeface="Arial"/>
                <a:cs typeface="Arial"/>
              </a:rPr>
              <a:t>Lena</a:t>
            </a:r>
            <a:r>
              <a:rPr dirty="0" sz="2800" spc="-370">
                <a:latin typeface="Arial"/>
                <a:cs typeface="Arial"/>
              </a:rPr>
              <a:t> </a:t>
            </a:r>
            <a:r>
              <a:rPr dirty="0" sz="2800" spc="45">
                <a:latin typeface="Arial"/>
                <a:cs typeface="Arial"/>
              </a:rPr>
              <a:t>Walker  </a:t>
            </a:r>
            <a:r>
              <a:rPr dirty="0" sz="2800" spc="-40">
                <a:latin typeface="Arial"/>
                <a:cs typeface="Arial"/>
              </a:rPr>
              <a:t>was </a:t>
            </a:r>
            <a:r>
              <a:rPr dirty="0" sz="2800" spc="70">
                <a:latin typeface="Arial"/>
                <a:cs typeface="Arial"/>
              </a:rPr>
              <a:t>the </a:t>
            </a:r>
            <a:r>
              <a:rPr dirty="0" sz="2800" spc="150">
                <a:latin typeface="Arial"/>
                <a:cs typeface="Arial"/>
              </a:rPr>
              <a:t>first</a:t>
            </a:r>
            <a:r>
              <a:rPr dirty="0" sz="2800" spc="-560">
                <a:latin typeface="Arial"/>
                <a:cs typeface="Arial"/>
              </a:rPr>
              <a:t> </a:t>
            </a:r>
            <a:r>
              <a:rPr dirty="0" sz="2800" spc="60">
                <a:latin typeface="Arial"/>
                <a:cs typeface="Arial"/>
              </a:rPr>
              <a:t>woman  </a:t>
            </a:r>
            <a:r>
              <a:rPr dirty="0" sz="2800" spc="35">
                <a:latin typeface="Arial"/>
                <a:cs typeface="Arial"/>
              </a:rPr>
              <a:t>bank </a:t>
            </a:r>
            <a:r>
              <a:rPr dirty="0" sz="2800" spc="55">
                <a:latin typeface="Arial"/>
                <a:cs typeface="Arial"/>
              </a:rPr>
              <a:t>president </a:t>
            </a:r>
            <a:r>
              <a:rPr dirty="0" sz="2800" spc="160">
                <a:latin typeface="Arial"/>
                <a:cs typeface="Arial"/>
              </a:rPr>
              <a:t>in  </a:t>
            </a:r>
            <a:r>
              <a:rPr dirty="0" sz="2800">
                <a:latin typeface="Arial"/>
                <a:cs typeface="Arial"/>
              </a:rPr>
              <a:t>America.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690816"/>
            <a:ext cx="278066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30">
                <a:solidFill>
                  <a:srgbClr val="738677"/>
                </a:solidFill>
              </a:rPr>
              <a:t>QUESTION</a:t>
            </a:r>
            <a:r>
              <a:rPr dirty="0" sz="3200" spc="15">
                <a:solidFill>
                  <a:srgbClr val="738677"/>
                </a:solidFill>
              </a:rPr>
              <a:t> </a:t>
            </a:r>
            <a:r>
              <a:rPr dirty="0" sz="3200" spc="80">
                <a:solidFill>
                  <a:srgbClr val="738677"/>
                </a:solidFill>
              </a:rPr>
              <a:t>#6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18819" y="1338046"/>
            <a:ext cx="8024495" cy="4827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000"/>
              </a:lnSpc>
              <a:spcBef>
                <a:spcPts val="100"/>
              </a:spcBef>
            </a:pPr>
            <a:r>
              <a:rPr dirty="0" sz="3200" spc="10">
                <a:solidFill>
                  <a:srgbClr val="373737"/>
                </a:solidFill>
                <a:latin typeface="Arial"/>
                <a:cs typeface="Arial"/>
              </a:rPr>
              <a:t>Who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-45">
                <a:solidFill>
                  <a:srgbClr val="373737"/>
                </a:solidFill>
                <a:latin typeface="Arial"/>
                <a:cs typeface="Arial"/>
              </a:rPr>
              <a:t>was</a:t>
            </a:r>
            <a:r>
              <a:rPr dirty="0" sz="3200" spc="-18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80">
                <a:solidFill>
                  <a:srgbClr val="373737"/>
                </a:solidFill>
                <a:latin typeface="Arial"/>
                <a:cs typeface="Arial"/>
              </a:rPr>
              <a:t>the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170">
                <a:solidFill>
                  <a:srgbClr val="373737"/>
                </a:solidFill>
                <a:latin typeface="Arial"/>
                <a:cs typeface="Arial"/>
              </a:rPr>
              <a:t>first</a:t>
            </a:r>
            <a:r>
              <a:rPr dirty="0" sz="3200" spc="-18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30">
                <a:solidFill>
                  <a:srgbClr val="373737"/>
                </a:solidFill>
                <a:latin typeface="Arial"/>
                <a:cs typeface="Arial"/>
              </a:rPr>
              <a:t>black</a:t>
            </a:r>
            <a:r>
              <a:rPr dirty="0" sz="3200" spc="-18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70">
                <a:solidFill>
                  <a:srgbClr val="373737"/>
                </a:solidFill>
                <a:latin typeface="Arial"/>
                <a:cs typeface="Arial"/>
              </a:rPr>
              <a:t>woman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180">
                <a:solidFill>
                  <a:srgbClr val="373737"/>
                </a:solidFill>
                <a:latin typeface="Arial"/>
                <a:cs typeface="Arial"/>
              </a:rPr>
              <a:t>in</a:t>
            </a:r>
            <a:r>
              <a:rPr dirty="0" sz="3200" spc="-18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80">
                <a:solidFill>
                  <a:srgbClr val="373737"/>
                </a:solidFill>
                <a:latin typeface="Arial"/>
                <a:cs typeface="Arial"/>
              </a:rPr>
              <a:t>the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150">
                <a:solidFill>
                  <a:srgbClr val="373737"/>
                </a:solidFill>
                <a:latin typeface="Arial"/>
                <a:cs typeface="Arial"/>
              </a:rPr>
              <a:t>world  </a:t>
            </a:r>
            <a:r>
              <a:rPr dirty="0" sz="3200" spc="145">
                <a:solidFill>
                  <a:srgbClr val="373737"/>
                </a:solidFill>
                <a:latin typeface="Arial"/>
                <a:cs typeface="Arial"/>
              </a:rPr>
              <a:t>to </a:t>
            </a:r>
            <a:r>
              <a:rPr dirty="0" sz="3200" spc="15">
                <a:solidFill>
                  <a:srgbClr val="373737"/>
                </a:solidFill>
                <a:latin typeface="Arial"/>
                <a:cs typeface="Arial"/>
              </a:rPr>
              <a:t>earn </a:t>
            </a:r>
            <a:r>
              <a:rPr dirty="0" sz="3200" spc="-180">
                <a:solidFill>
                  <a:srgbClr val="373737"/>
                </a:solidFill>
                <a:latin typeface="Arial"/>
                <a:cs typeface="Arial"/>
              </a:rPr>
              <a:t>a </a:t>
            </a:r>
            <a:r>
              <a:rPr dirty="0" sz="3200" spc="85">
                <a:solidFill>
                  <a:srgbClr val="373737"/>
                </a:solidFill>
                <a:latin typeface="Arial"/>
                <a:cs typeface="Arial"/>
              </a:rPr>
              <a:t>pilot's </a:t>
            </a:r>
            <a:r>
              <a:rPr dirty="0" sz="3200" spc="-25">
                <a:solidFill>
                  <a:srgbClr val="373737"/>
                </a:solidFill>
                <a:latin typeface="Arial"/>
                <a:cs typeface="Arial"/>
              </a:rPr>
              <a:t>license, </a:t>
            </a:r>
            <a:r>
              <a:rPr dirty="0" sz="3200" spc="5">
                <a:solidFill>
                  <a:srgbClr val="373737"/>
                </a:solidFill>
                <a:latin typeface="Arial"/>
                <a:cs typeface="Arial"/>
              </a:rPr>
              <a:t>and </a:t>
            </a:r>
            <a:r>
              <a:rPr dirty="0" sz="3200" spc="-45">
                <a:solidFill>
                  <a:srgbClr val="373737"/>
                </a:solidFill>
                <a:latin typeface="Arial"/>
                <a:cs typeface="Arial"/>
              </a:rPr>
              <a:t>was </a:t>
            </a:r>
            <a:r>
              <a:rPr dirty="0" sz="3200" spc="-180">
                <a:solidFill>
                  <a:srgbClr val="373737"/>
                </a:solidFill>
                <a:latin typeface="Arial"/>
                <a:cs typeface="Arial"/>
              </a:rPr>
              <a:t>a  </a:t>
            </a:r>
            <a:r>
              <a:rPr dirty="0" sz="3200" spc="90">
                <a:solidFill>
                  <a:srgbClr val="373737"/>
                </a:solidFill>
                <a:latin typeface="Arial"/>
                <a:cs typeface="Arial"/>
              </a:rPr>
              <a:t>barnstorming </a:t>
            </a:r>
            <a:r>
              <a:rPr dirty="0" sz="3200" spc="85">
                <a:solidFill>
                  <a:srgbClr val="373737"/>
                </a:solidFill>
                <a:latin typeface="Arial"/>
                <a:cs typeface="Arial"/>
              </a:rPr>
              <a:t>aviator </a:t>
            </a:r>
            <a:r>
              <a:rPr dirty="0" sz="3200" spc="100">
                <a:solidFill>
                  <a:srgbClr val="373737"/>
                </a:solidFill>
                <a:latin typeface="Arial"/>
                <a:cs typeface="Arial"/>
              </a:rPr>
              <a:t>who </a:t>
            </a:r>
            <a:r>
              <a:rPr dirty="0" sz="3200" spc="80">
                <a:solidFill>
                  <a:srgbClr val="373737"/>
                </a:solidFill>
                <a:latin typeface="Arial"/>
                <a:cs typeface="Arial"/>
              </a:rPr>
              <a:t>performed  </a:t>
            </a:r>
            <a:r>
              <a:rPr dirty="0" sz="3200" spc="50">
                <a:solidFill>
                  <a:srgbClr val="373737"/>
                </a:solidFill>
                <a:latin typeface="Arial"/>
                <a:cs typeface="Arial"/>
              </a:rPr>
              <a:t>daredevil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55">
                <a:solidFill>
                  <a:srgbClr val="373737"/>
                </a:solidFill>
                <a:latin typeface="Arial"/>
                <a:cs typeface="Arial"/>
              </a:rPr>
              <a:t>tricks?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300">
              <a:latin typeface="Arial"/>
              <a:cs typeface="Arial"/>
            </a:endParaRPr>
          </a:p>
          <a:p>
            <a:pPr marL="678815" indent="-346710">
              <a:lnSpc>
                <a:spcPct val="100000"/>
              </a:lnSpc>
              <a:buAutoNum type="arabicPeriod"/>
              <a:tabLst>
                <a:tab pos="679450" algn="l"/>
              </a:tabLst>
            </a:pPr>
            <a:r>
              <a:rPr dirty="0" sz="2800" spc="15">
                <a:solidFill>
                  <a:srgbClr val="373737"/>
                </a:solidFill>
                <a:latin typeface="Arial"/>
                <a:cs typeface="Arial"/>
              </a:rPr>
              <a:t>Johnnetta</a:t>
            </a:r>
            <a:r>
              <a:rPr dirty="0" sz="2800" spc="-16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800" spc="-60">
                <a:solidFill>
                  <a:srgbClr val="373737"/>
                </a:solidFill>
                <a:latin typeface="Arial"/>
                <a:cs typeface="Arial"/>
              </a:rPr>
              <a:t>Cole</a:t>
            </a:r>
            <a:endParaRPr sz="2800">
              <a:latin typeface="Arial"/>
              <a:cs typeface="Arial"/>
            </a:endParaRPr>
          </a:p>
          <a:p>
            <a:pPr marL="599440" indent="-28956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00075" algn="l"/>
              </a:tabLst>
            </a:pPr>
            <a:r>
              <a:rPr dirty="0" sz="2800" spc="65">
                <a:solidFill>
                  <a:srgbClr val="373737"/>
                </a:solidFill>
                <a:latin typeface="Arial"/>
                <a:cs typeface="Arial"/>
              </a:rPr>
              <a:t>Biddy</a:t>
            </a:r>
            <a:r>
              <a:rPr dirty="0" sz="2800" spc="-16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373737"/>
                </a:solidFill>
                <a:latin typeface="Arial"/>
                <a:cs typeface="Arial"/>
              </a:rPr>
              <a:t>Mason</a:t>
            </a:r>
            <a:endParaRPr sz="2800">
              <a:latin typeface="Arial"/>
              <a:cs typeface="Arial"/>
            </a:endParaRPr>
          </a:p>
          <a:p>
            <a:pPr marL="599440" indent="-28829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00075" algn="l"/>
              </a:tabLst>
            </a:pPr>
            <a:r>
              <a:rPr dirty="0" sz="2800" spc="-95">
                <a:solidFill>
                  <a:srgbClr val="373737"/>
                </a:solidFill>
                <a:latin typeface="Arial"/>
                <a:cs typeface="Arial"/>
              </a:rPr>
              <a:t>Bessie</a:t>
            </a:r>
            <a:r>
              <a:rPr dirty="0" sz="2800" spc="-16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373737"/>
                </a:solidFill>
                <a:latin typeface="Arial"/>
                <a:cs typeface="Arial"/>
              </a:rPr>
              <a:t>Coleman</a:t>
            </a:r>
            <a:endParaRPr sz="2800">
              <a:latin typeface="Arial"/>
              <a:cs typeface="Arial"/>
            </a:endParaRPr>
          </a:p>
          <a:p>
            <a:pPr marL="678815" indent="-37084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79450" algn="l"/>
              </a:tabLst>
            </a:pPr>
            <a:r>
              <a:rPr dirty="0" sz="2800" spc="30">
                <a:solidFill>
                  <a:srgbClr val="373737"/>
                </a:solidFill>
                <a:latin typeface="Arial"/>
                <a:cs typeface="Arial"/>
              </a:rPr>
              <a:t>Pauli</a:t>
            </a:r>
            <a:r>
              <a:rPr dirty="0" sz="2800" spc="-16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800" spc="120">
                <a:solidFill>
                  <a:srgbClr val="373737"/>
                </a:solidFill>
                <a:latin typeface="Arial"/>
                <a:cs typeface="Arial"/>
              </a:rPr>
              <a:t>Murray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" y="6839252"/>
            <a:ext cx="1211579" cy="412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1249" y="2561583"/>
            <a:ext cx="3703320" cy="39878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2800" spc="-45">
                <a:solidFill>
                  <a:srgbClr val="373737"/>
                </a:solidFill>
                <a:latin typeface="Arial"/>
                <a:cs typeface="Arial"/>
              </a:rPr>
              <a:t>Ans: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16100"/>
              </a:lnSpc>
            </a:pPr>
            <a:r>
              <a:rPr dirty="0" sz="2800" spc="-95">
                <a:latin typeface="Arial"/>
                <a:cs typeface="Arial"/>
              </a:rPr>
              <a:t>Bessie </a:t>
            </a:r>
            <a:r>
              <a:rPr dirty="0" sz="2800" spc="-20">
                <a:latin typeface="Arial"/>
                <a:cs typeface="Arial"/>
              </a:rPr>
              <a:t>Coleman </a:t>
            </a:r>
            <a:r>
              <a:rPr dirty="0" sz="2800" spc="-40">
                <a:latin typeface="Arial"/>
                <a:cs typeface="Arial"/>
              </a:rPr>
              <a:t>was  </a:t>
            </a:r>
            <a:r>
              <a:rPr dirty="0" sz="2800" spc="70">
                <a:latin typeface="Arial"/>
                <a:cs typeface="Arial"/>
              </a:rPr>
              <a:t>the </a:t>
            </a:r>
            <a:r>
              <a:rPr dirty="0" sz="2800" spc="150">
                <a:latin typeface="Arial"/>
                <a:cs typeface="Arial"/>
              </a:rPr>
              <a:t>first </a:t>
            </a:r>
            <a:r>
              <a:rPr dirty="0" sz="2800" spc="25">
                <a:latin typeface="Arial"/>
                <a:cs typeface="Arial"/>
              </a:rPr>
              <a:t>black </a:t>
            </a:r>
            <a:r>
              <a:rPr dirty="0" sz="2800" spc="60">
                <a:latin typeface="Arial"/>
                <a:cs typeface="Arial"/>
              </a:rPr>
              <a:t>woman  </a:t>
            </a:r>
            <a:r>
              <a:rPr dirty="0" sz="2800" spc="160">
                <a:latin typeface="Arial"/>
                <a:cs typeface="Arial"/>
              </a:rPr>
              <a:t>in </a:t>
            </a:r>
            <a:r>
              <a:rPr dirty="0" sz="2800" spc="70">
                <a:latin typeface="Arial"/>
                <a:cs typeface="Arial"/>
              </a:rPr>
              <a:t>the </a:t>
            </a:r>
            <a:r>
              <a:rPr dirty="0" sz="2800" spc="135">
                <a:latin typeface="Arial"/>
                <a:cs typeface="Arial"/>
              </a:rPr>
              <a:t>world </a:t>
            </a:r>
            <a:r>
              <a:rPr dirty="0" sz="2800" spc="125">
                <a:latin typeface="Arial"/>
                <a:cs typeface="Arial"/>
              </a:rPr>
              <a:t>to </a:t>
            </a:r>
            <a:r>
              <a:rPr dirty="0" sz="2800" spc="10">
                <a:latin typeface="Arial"/>
                <a:cs typeface="Arial"/>
              </a:rPr>
              <a:t>earn </a:t>
            </a:r>
            <a:r>
              <a:rPr dirty="0" sz="2800" spc="-155">
                <a:latin typeface="Arial"/>
                <a:cs typeface="Arial"/>
              </a:rPr>
              <a:t>a  </a:t>
            </a:r>
            <a:r>
              <a:rPr dirty="0" sz="2800" spc="75">
                <a:latin typeface="Arial"/>
                <a:cs typeface="Arial"/>
              </a:rPr>
              <a:t>pilot's </a:t>
            </a:r>
            <a:r>
              <a:rPr dirty="0" sz="2800" spc="-10">
                <a:latin typeface="Arial"/>
                <a:cs typeface="Arial"/>
              </a:rPr>
              <a:t>license </a:t>
            </a:r>
            <a:r>
              <a:rPr dirty="0" sz="2800" spc="5">
                <a:latin typeface="Arial"/>
                <a:cs typeface="Arial"/>
              </a:rPr>
              <a:t>and </a:t>
            </a:r>
            <a:r>
              <a:rPr dirty="0" sz="2800" spc="-40">
                <a:latin typeface="Arial"/>
                <a:cs typeface="Arial"/>
              </a:rPr>
              <a:t>was  </a:t>
            </a:r>
            <a:r>
              <a:rPr dirty="0" sz="2800" spc="-155">
                <a:latin typeface="Arial"/>
                <a:cs typeface="Arial"/>
              </a:rPr>
              <a:t>a </a:t>
            </a:r>
            <a:r>
              <a:rPr dirty="0" sz="2800" spc="75">
                <a:latin typeface="Arial"/>
                <a:cs typeface="Arial"/>
              </a:rPr>
              <a:t>barnstorming</a:t>
            </a:r>
            <a:r>
              <a:rPr dirty="0" sz="2800" spc="-190">
                <a:latin typeface="Arial"/>
                <a:cs typeface="Arial"/>
              </a:rPr>
              <a:t> </a:t>
            </a:r>
            <a:r>
              <a:rPr dirty="0" sz="2800" spc="75">
                <a:latin typeface="Arial"/>
                <a:cs typeface="Arial"/>
              </a:rPr>
              <a:t>aviator  </a:t>
            </a:r>
            <a:r>
              <a:rPr dirty="0" sz="2800" spc="90">
                <a:latin typeface="Arial"/>
                <a:cs typeface="Arial"/>
              </a:rPr>
              <a:t>who </a:t>
            </a:r>
            <a:r>
              <a:rPr dirty="0" sz="2800" spc="70">
                <a:latin typeface="Arial"/>
                <a:cs typeface="Arial"/>
              </a:rPr>
              <a:t>performed  </a:t>
            </a:r>
            <a:r>
              <a:rPr dirty="0" sz="2800" spc="45">
                <a:latin typeface="Arial"/>
                <a:cs typeface="Arial"/>
              </a:rPr>
              <a:t>daredevil</a:t>
            </a:r>
            <a:r>
              <a:rPr dirty="0" sz="2800" spc="-160">
                <a:latin typeface="Arial"/>
                <a:cs typeface="Arial"/>
              </a:rPr>
              <a:t> </a:t>
            </a:r>
            <a:r>
              <a:rPr dirty="0" sz="2800" spc="70">
                <a:latin typeface="Arial"/>
                <a:cs typeface="Arial"/>
              </a:rPr>
              <a:t>tricks.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519" y="2090171"/>
            <a:ext cx="3438540" cy="4495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690816"/>
            <a:ext cx="274701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30">
                <a:solidFill>
                  <a:srgbClr val="738677"/>
                </a:solidFill>
              </a:rPr>
              <a:t>QUESTION</a:t>
            </a:r>
            <a:r>
              <a:rPr dirty="0" sz="3200" spc="10">
                <a:solidFill>
                  <a:srgbClr val="738677"/>
                </a:solidFill>
              </a:rPr>
              <a:t> </a:t>
            </a:r>
            <a:r>
              <a:rPr dirty="0" sz="3200" spc="-50">
                <a:solidFill>
                  <a:srgbClr val="738677"/>
                </a:solidFill>
              </a:rPr>
              <a:t>#7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18819" y="1338049"/>
            <a:ext cx="8272145" cy="4215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000"/>
              </a:lnSpc>
              <a:spcBef>
                <a:spcPts val="100"/>
              </a:spcBef>
            </a:pPr>
            <a:r>
              <a:rPr dirty="0" sz="3200" spc="10">
                <a:solidFill>
                  <a:srgbClr val="373737"/>
                </a:solidFill>
                <a:latin typeface="Arial"/>
                <a:cs typeface="Arial"/>
              </a:rPr>
              <a:t>Who</a:t>
            </a:r>
            <a:r>
              <a:rPr dirty="0" sz="3200" spc="-18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-45">
                <a:solidFill>
                  <a:srgbClr val="373737"/>
                </a:solidFill>
                <a:latin typeface="Arial"/>
                <a:cs typeface="Arial"/>
              </a:rPr>
              <a:t>was</a:t>
            </a:r>
            <a:r>
              <a:rPr dirty="0" sz="3200" spc="-180">
                <a:solidFill>
                  <a:srgbClr val="373737"/>
                </a:solidFill>
                <a:latin typeface="Arial"/>
                <a:cs typeface="Arial"/>
              </a:rPr>
              <a:t> a </a:t>
            </a:r>
            <a:r>
              <a:rPr dirty="0" sz="3200" spc="100">
                <a:solidFill>
                  <a:srgbClr val="373737"/>
                </a:solidFill>
                <a:latin typeface="Arial"/>
                <a:cs typeface="Arial"/>
              </a:rPr>
              <a:t>nightclub</a:t>
            </a:r>
            <a:r>
              <a:rPr dirty="0" sz="3200" spc="-17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5">
                <a:solidFill>
                  <a:srgbClr val="373737"/>
                </a:solidFill>
                <a:latin typeface="Arial"/>
                <a:cs typeface="Arial"/>
              </a:rPr>
              <a:t>and</a:t>
            </a:r>
            <a:r>
              <a:rPr dirty="0" sz="3200" spc="-18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373737"/>
                </a:solidFill>
                <a:latin typeface="Arial"/>
                <a:cs typeface="Arial"/>
              </a:rPr>
              <a:t>cabaret</a:t>
            </a:r>
            <a:r>
              <a:rPr dirty="0" sz="3200" spc="-18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114">
                <a:solidFill>
                  <a:srgbClr val="373737"/>
                </a:solidFill>
                <a:latin typeface="Arial"/>
                <a:cs typeface="Arial"/>
              </a:rPr>
              <a:t>idol</a:t>
            </a:r>
            <a:r>
              <a:rPr dirty="0" sz="3200" spc="-18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85">
                <a:solidFill>
                  <a:srgbClr val="373737"/>
                </a:solidFill>
                <a:latin typeface="Arial"/>
                <a:cs typeface="Arial"/>
              </a:rPr>
              <a:t>of</a:t>
            </a:r>
            <a:r>
              <a:rPr dirty="0" sz="3200" spc="-17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373737"/>
                </a:solidFill>
                <a:latin typeface="Arial"/>
                <a:cs typeface="Arial"/>
              </a:rPr>
              <a:t>Paris  </a:t>
            </a:r>
            <a:r>
              <a:rPr dirty="0" sz="3200" spc="180">
                <a:solidFill>
                  <a:srgbClr val="373737"/>
                </a:solidFill>
                <a:latin typeface="Arial"/>
                <a:cs typeface="Arial"/>
              </a:rPr>
              <a:t>in </a:t>
            </a:r>
            <a:r>
              <a:rPr dirty="0" sz="3200" spc="80">
                <a:solidFill>
                  <a:srgbClr val="373737"/>
                </a:solidFill>
                <a:latin typeface="Arial"/>
                <a:cs typeface="Arial"/>
              </a:rPr>
              <a:t>the </a:t>
            </a:r>
            <a:r>
              <a:rPr dirty="0" sz="3200" spc="-180">
                <a:solidFill>
                  <a:srgbClr val="373737"/>
                </a:solidFill>
                <a:latin typeface="Arial"/>
                <a:cs typeface="Arial"/>
              </a:rPr>
              <a:t>1920s </a:t>
            </a:r>
            <a:r>
              <a:rPr dirty="0" sz="3200" spc="5">
                <a:solidFill>
                  <a:srgbClr val="373737"/>
                </a:solidFill>
                <a:latin typeface="Arial"/>
                <a:cs typeface="Arial"/>
              </a:rPr>
              <a:t>and </a:t>
            </a:r>
            <a:r>
              <a:rPr dirty="0" sz="3200" spc="-180">
                <a:solidFill>
                  <a:srgbClr val="373737"/>
                </a:solidFill>
                <a:latin typeface="Arial"/>
                <a:cs typeface="Arial"/>
              </a:rPr>
              <a:t>a </a:t>
            </a:r>
            <a:r>
              <a:rPr dirty="0" sz="3200" spc="50">
                <a:solidFill>
                  <a:srgbClr val="373737"/>
                </a:solidFill>
                <a:latin typeface="Arial"/>
                <a:cs typeface="Arial"/>
              </a:rPr>
              <a:t>freedom </a:t>
            </a:r>
            <a:r>
              <a:rPr dirty="0" sz="3200" spc="120">
                <a:solidFill>
                  <a:srgbClr val="373737"/>
                </a:solidFill>
                <a:latin typeface="Arial"/>
                <a:cs typeface="Arial"/>
              </a:rPr>
              <a:t>fighter during  </a:t>
            </a:r>
            <a:r>
              <a:rPr dirty="0" sz="3200" spc="95">
                <a:solidFill>
                  <a:srgbClr val="373737"/>
                </a:solidFill>
                <a:latin typeface="Arial"/>
                <a:cs typeface="Arial"/>
              </a:rPr>
              <a:t>World </a:t>
            </a:r>
            <a:r>
              <a:rPr dirty="0" sz="3200" spc="25">
                <a:solidFill>
                  <a:srgbClr val="373737"/>
                </a:solidFill>
                <a:latin typeface="Arial"/>
                <a:cs typeface="Arial"/>
              </a:rPr>
              <a:t>War</a:t>
            </a:r>
            <a:r>
              <a:rPr dirty="0" sz="3200" spc="-459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50">
                <a:solidFill>
                  <a:srgbClr val="373737"/>
                </a:solidFill>
                <a:latin typeface="Arial"/>
                <a:cs typeface="Arial"/>
              </a:rPr>
              <a:t>II?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50">
              <a:latin typeface="Arial"/>
              <a:cs typeface="Arial"/>
            </a:endParaRPr>
          </a:p>
          <a:p>
            <a:pPr marL="695960" indent="-346075">
              <a:lnSpc>
                <a:spcPct val="100000"/>
              </a:lnSpc>
              <a:buAutoNum type="arabicPeriod"/>
              <a:tabLst>
                <a:tab pos="696595" algn="l"/>
              </a:tabLst>
            </a:pPr>
            <a:r>
              <a:rPr dirty="0" sz="2800" spc="-50">
                <a:solidFill>
                  <a:srgbClr val="373737"/>
                </a:solidFill>
                <a:latin typeface="Arial"/>
                <a:cs typeface="Arial"/>
              </a:rPr>
              <a:t>Josephine</a:t>
            </a:r>
            <a:r>
              <a:rPr dirty="0" sz="2800" spc="-16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373737"/>
                </a:solidFill>
                <a:latin typeface="Arial"/>
                <a:cs typeface="Arial"/>
              </a:rPr>
              <a:t>Baker</a:t>
            </a:r>
            <a:endParaRPr sz="2800">
              <a:latin typeface="Arial"/>
              <a:cs typeface="Arial"/>
            </a:endParaRPr>
          </a:p>
          <a:p>
            <a:pPr marL="616585" indent="-28956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17220" algn="l"/>
              </a:tabLst>
            </a:pPr>
            <a:r>
              <a:rPr dirty="0" sz="2800" spc="15">
                <a:solidFill>
                  <a:srgbClr val="373737"/>
                </a:solidFill>
                <a:latin typeface="Arial"/>
                <a:cs typeface="Arial"/>
              </a:rPr>
              <a:t>Thelma </a:t>
            </a:r>
            <a:r>
              <a:rPr dirty="0" sz="2800" spc="90">
                <a:solidFill>
                  <a:srgbClr val="373737"/>
                </a:solidFill>
                <a:latin typeface="Arial"/>
                <a:cs typeface="Arial"/>
              </a:rPr>
              <a:t>"Butterfly"</a:t>
            </a:r>
            <a:r>
              <a:rPr dirty="0" sz="2800" spc="-33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373737"/>
                </a:solidFill>
                <a:latin typeface="Arial"/>
                <a:cs typeface="Arial"/>
              </a:rPr>
              <a:t>McQueen</a:t>
            </a:r>
            <a:endParaRPr sz="2800">
              <a:latin typeface="Arial"/>
              <a:cs typeface="Arial"/>
            </a:endParaRPr>
          </a:p>
          <a:p>
            <a:pPr marL="616585" indent="-287655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17220" algn="l"/>
              </a:tabLst>
            </a:pPr>
            <a:r>
              <a:rPr dirty="0" sz="2800" spc="-5">
                <a:solidFill>
                  <a:srgbClr val="373737"/>
                </a:solidFill>
                <a:latin typeface="Arial"/>
                <a:cs typeface="Arial"/>
              </a:rPr>
              <a:t>Ella </a:t>
            </a:r>
            <a:r>
              <a:rPr dirty="0" sz="2800" spc="-150">
                <a:solidFill>
                  <a:srgbClr val="373737"/>
                </a:solidFill>
                <a:latin typeface="Arial"/>
                <a:cs typeface="Arial"/>
              </a:rPr>
              <a:t>Jane</a:t>
            </a:r>
            <a:r>
              <a:rPr dirty="0" sz="2800" spc="-31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800" spc="30">
                <a:solidFill>
                  <a:srgbClr val="373737"/>
                </a:solidFill>
                <a:latin typeface="Arial"/>
                <a:cs typeface="Arial"/>
              </a:rPr>
              <a:t>Fitzgerald</a:t>
            </a:r>
            <a:endParaRPr sz="2800">
              <a:latin typeface="Arial"/>
              <a:cs typeface="Arial"/>
            </a:endParaRPr>
          </a:p>
          <a:p>
            <a:pPr marL="695960" indent="-370205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96595" algn="l"/>
              </a:tabLst>
            </a:pPr>
            <a:r>
              <a:rPr dirty="0" sz="2800" spc="5">
                <a:solidFill>
                  <a:srgbClr val="373737"/>
                </a:solidFill>
                <a:latin typeface="Arial"/>
                <a:cs typeface="Arial"/>
              </a:rPr>
              <a:t>Anna</a:t>
            </a:r>
            <a:r>
              <a:rPr dirty="0" sz="2800" spc="-16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373737"/>
                </a:solidFill>
                <a:latin typeface="Arial"/>
                <a:cs typeface="Arial"/>
              </a:rPr>
              <a:t>Cooper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" y="6839252"/>
            <a:ext cx="1211579" cy="412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54502" y="3059413"/>
            <a:ext cx="3322320" cy="34925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2800" spc="-45">
                <a:solidFill>
                  <a:srgbClr val="373737"/>
                </a:solidFill>
                <a:latin typeface="Arial"/>
                <a:cs typeface="Arial"/>
              </a:rPr>
              <a:t>Ans: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16100"/>
              </a:lnSpc>
            </a:pPr>
            <a:r>
              <a:rPr dirty="0" sz="2800" spc="-50">
                <a:latin typeface="Arial"/>
                <a:cs typeface="Arial"/>
              </a:rPr>
              <a:t>Josephine </a:t>
            </a:r>
            <a:r>
              <a:rPr dirty="0" sz="2800" spc="-5">
                <a:latin typeface="Arial"/>
                <a:cs typeface="Arial"/>
              </a:rPr>
              <a:t>Baker</a:t>
            </a:r>
            <a:r>
              <a:rPr dirty="0" sz="2800" spc="-290">
                <a:latin typeface="Arial"/>
                <a:cs typeface="Arial"/>
              </a:rPr>
              <a:t> </a:t>
            </a:r>
            <a:r>
              <a:rPr dirty="0" sz="2800" spc="-40">
                <a:latin typeface="Arial"/>
                <a:cs typeface="Arial"/>
              </a:rPr>
              <a:t>was  </a:t>
            </a:r>
            <a:r>
              <a:rPr dirty="0" sz="2800" spc="-155">
                <a:latin typeface="Arial"/>
                <a:cs typeface="Arial"/>
              </a:rPr>
              <a:t>a </a:t>
            </a:r>
            <a:r>
              <a:rPr dirty="0" sz="2800" spc="90">
                <a:latin typeface="Arial"/>
                <a:cs typeface="Arial"/>
              </a:rPr>
              <a:t>nightclub </a:t>
            </a:r>
            <a:r>
              <a:rPr dirty="0" sz="2800" spc="5">
                <a:latin typeface="Arial"/>
                <a:cs typeface="Arial"/>
              </a:rPr>
              <a:t>and  </a:t>
            </a:r>
            <a:r>
              <a:rPr dirty="0" sz="2800" spc="-5">
                <a:latin typeface="Arial"/>
                <a:cs typeface="Arial"/>
              </a:rPr>
              <a:t>cabaret </a:t>
            </a:r>
            <a:r>
              <a:rPr dirty="0" sz="2800" spc="100">
                <a:latin typeface="Arial"/>
                <a:cs typeface="Arial"/>
              </a:rPr>
              <a:t>idol </a:t>
            </a:r>
            <a:r>
              <a:rPr dirty="0" sz="2800" spc="75">
                <a:latin typeface="Arial"/>
                <a:cs typeface="Arial"/>
              </a:rPr>
              <a:t>of </a:t>
            </a:r>
            <a:r>
              <a:rPr dirty="0" sz="2800" spc="-10">
                <a:latin typeface="Arial"/>
                <a:cs typeface="Arial"/>
              </a:rPr>
              <a:t>Paris  </a:t>
            </a:r>
            <a:r>
              <a:rPr dirty="0" sz="2800" spc="160">
                <a:latin typeface="Arial"/>
                <a:cs typeface="Arial"/>
              </a:rPr>
              <a:t>in </a:t>
            </a:r>
            <a:r>
              <a:rPr dirty="0" sz="2800" spc="70">
                <a:latin typeface="Arial"/>
                <a:cs typeface="Arial"/>
              </a:rPr>
              <a:t>the </a:t>
            </a:r>
            <a:r>
              <a:rPr dirty="0" sz="2800" spc="-155">
                <a:latin typeface="Arial"/>
                <a:cs typeface="Arial"/>
              </a:rPr>
              <a:t>1920s </a:t>
            </a:r>
            <a:r>
              <a:rPr dirty="0" sz="2800" spc="5">
                <a:latin typeface="Arial"/>
                <a:cs typeface="Arial"/>
              </a:rPr>
              <a:t>and </a:t>
            </a:r>
            <a:r>
              <a:rPr dirty="0" sz="2800" spc="-155">
                <a:latin typeface="Arial"/>
                <a:cs typeface="Arial"/>
              </a:rPr>
              <a:t>a  </a:t>
            </a:r>
            <a:r>
              <a:rPr dirty="0" sz="2800" spc="45">
                <a:latin typeface="Arial"/>
                <a:cs typeface="Arial"/>
              </a:rPr>
              <a:t>freedom </a:t>
            </a:r>
            <a:r>
              <a:rPr dirty="0" sz="2800" spc="105">
                <a:latin typeface="Arial"/>
                <a:cs typeface="Arial"/>
              </a:rPr>
              <a:t>fighter  during</a:t>
            </a:r>
            <a:r>
              <a:rPr dirty="0" sz="2800" spc="-175">
                <a:latin typeface="Arial"/>
                <a:cs typeface="Arial"/>
              </a:rPr>
              <a:t> </a:t>
            </a:r>
            <a:r>
              <a:rPr dirty="0" sz="2800" spc="85">
                <a:latin typeface="Arial"/>
                <a:cs typeface="Arial"/>
              </a:rPr>
              <a:t>World</a:t>
            </a:r>
            <a:r>
              <a:rPr dirty="0" sz="2800" spc="-170">
                <a:latin typeface="Arial"/>
                <a:cs typeface="Arial"/>
              </a:rPr>
              <a:t> </a:t>
            </a:r>
            <a:r>
              <a:rPr dirty="0" sz="2800" spc="20">
                <a:latin typeface="Arial"/>
                <a:cs typeface="Arial"/>
              </a:rPr>
              <a:t>War</a:t>
            </a:r>
            <a:r>
              <a:rPr dirty="0" sz="2800" spc="-170">
                <a:latin typeface="Arial"/>
                <a:cs typeface="Arial"/>
              </a:rPr>
              <a:t> </a:t>
            </a:r>
            <a:r>
              <a:rPr dirty="0" sz="2800" spc="105">
                <a:latin typeface="Arial"/>
                <a:cs typeface="Arial"/>
              </a:rPr>
              <a:t>II.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519" y="2251831"/>
            <a:ext cx="3286140" cy="4333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690816"/>
            <a:ext cx="278193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30">
                <a:solidFill>
                  <a:srgbClr val="738677"/>
                </a:solidFill>
              </a:rPr>
              <a:t>QUESTION</a:t>
            </a:r>
            <a:r>
              <a:rPr dirty="0" sz="3200" spc="20">
                <a:solidFill>
                  <a:srgbClr val="738677"/>
                </a:solidFill>
              </a:rPr>
              <a:t> </a:t>
            </a:r>
            <a:r>
              <a:rPr dirty="0" sz="3200" spc="85">
                <a:solidFill>
                  <a:srgbClr val="738677"/>
                </a:solidFill>
              </a:rPr>
              <a:t>#8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18819" y="1338046"/>
            <a:ext cx="7561580" cy="3594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000"/>
              </a:lnSpc>
              <a:spcBef>
                <a:spcPts val="100"/>
              </a:spcBef>
            </a:pPr>
            <a:r>
              <a:rPr dirty="0" sz="3200" spc="10">
                <a:solidFill>
                  <a:srgbClr val="373737"/>
                </a:solidFill>
                <a:latin typeface="Arial"/>
                <a:cs typeface="Arial"/>
              </a:rPr>
              <a:t>Who</a:t>
            </a:r>
            <a:r>
              <a:rPr dirty="0" sz="3200" spc="-19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-45">
                <a:solidFill>
                  <a:srgbClr val="373737"/>
                </a:solidFill>
                <a:latin typeface="Arial"/>
                <a:cs typeface="Arial"/>
              </a:rPr>
              <a:t>was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80">
                <a:solidFill>
                  <a:srgbClr val="373737"/>
                </a:solidFill>
                <a:latin typeface="Arial"/>
                <a:cs typeface="Arial"/>
              </a:rPr>
              <a:t>the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170">
                <a:solidFill>
                  <a:srgbClr val="373737"/>
                </a:solidFill>
                <a:latin typeface="Arial"/>
                <a:cs typeface="Arial"/>
              </a:rPr>
              <a:t>first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30">
                <a:solidFill>
                  <a:srgbClr val="373737"/>
                </a:solidFill>
                <a:latin typeface="Arial"/>
                <a:cs typeface="Arial"/>
              </a:rPr>
              <a:t>black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50">
                <a:solidFill>
                  <a:srgbClr val="373737"/>
                </a:solidFill>
                <a:latin typeface="Arial"/>
                <a:cs typeface="Arial"/>
              </a:rPr>
              <a:t>concert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90">
                <a:solidFill>
                  <a:srgbClr val="373737"/>
                </a:solidFill>
                <a:latin typeface="Arial"/>
                <a:cs typeface="Arial"/>
              </a:rPr>
              <a:t>pianist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145">
                <a:solidFill>
                  <a:srgbClr val="373737"/>
                </a:solidFill>
                <a:latin typeface="Arial"/>
                <a:cs typeface="Arial"/>
              </a:rPr>
              <a:t>to  </a:t>
            </a:r>
            <a:r>
              <a:rPr dirty="0" sz="3200" spc="65">
                <a:solidFill>
                  <a:srgbClr val="373737"/>
                </a:solidFill>
                <a:latin typeface="Arial"/>
                <a:cs typeface="Arial"/>
              </a:rPr>
              <a:t>play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220">
                <a:solidFill>
                  <a:srgbClr val="373737"/>
                </a:solidFill>
                <a:latin typeface="Arial"/>
                <a:cs typeface="Arial"/>
              </a:rPr>
              <a:t>with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-180">
                <a:solidFill>
                  <a:srgbClr val="373737"/>
                </a:solidFill>
                <a:latin typeface="Arial"/>
                <a:cs typeface="Arial"/>
              </a:rPr>
              <a:t>a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373737"/>
                </a:solidFill>
                <a:latin typeface="Arial"/>
                <a:cs typeface="Arial"/>
              </a:rPr>
              <a:t>European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35">
                <a:solidFill>
                  <a:srgbClr val="373737"/>
                </a:solidFill>
                <a:latin typeface="Arial"/>
                <a:cs typeface="Arial"/>
              </a:rPr>
              <a:t>orchestra</a:t>
            </a:r>
            <a:r>
              <a:rPr dirty="0" sz="3200" spc="-18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180">
                <a:solidFill>
                  <a:srgbClr val="373737"/>
                </a:solidFill>
                <a:latin typeface="Arial"/>
                <a:cs typeface="Arial"/>
              </a:rPr>
              <a:t>in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-215">
                <a:solidFill>
                  <a:srgbClr val="373737"/>
                </a:solidFill>
                <a:latin typeface="Arial"/>
                <a:cs typeface="Arial"/>
              </a:rPr>
              <a:t>1904?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00">
              <a:latin typeface="Arial"/>
              <a:cs typeface="Arial"/>
            </a:endParaRPr>
          </a:p>
          <a:p>
            <a:pPr marL="678815" indent="-346710">
              <a:lnSpc>
                <a:spcPct val="100000"/>
              </a:lnSpc>
              <a:buAutoNum type="arabicPeriod"/>
              <a:tabLst>
                <a:tab pos="679450" algn="l"/>
              </a:tabLst>
            </a:pPr>
            <a:r>
              <a:rPr dirty="0" sz="2800" spc="55">
                <a:solidFill>
                  <a:srgbClr val="373737"/>
                </a:solidFill>
                <a:latin typeface="Arial"/>
                <a:cs typeface="Arial"/>
              </a:rPr>
              <a:t>Charlotte</a:t>
            </a:r>
            <a:r>
              <a:rPr dirty="0" sz="2800" spc="-16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800" spc="-55">
                <a:solidFill>
                  <a:srgbClr val="373737"/>
                </a:solidFill>
                <a:latin typeface="Arial"/>
                <a:cs typeface="Arial"/>
              </a:rPr>
              <a:t>Ray</a:t>
            </a:r>
            <a:endParaRPr sz="2800">
              <a:latin typeface="Arial"/>
              <a:cs typeface="Arial"/>
            </a:endParaRPr>
          </a:p>
          <a:p>
            <a:pPr marL="599440" indent="-28956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00075" algn="l"/>
              </a:tabLst>
            </a:pPr>
            <a:r>
              <a:rPr dirty="0" sz="2800">
                <a:solidFill>
                  <a:srgbClr val="373737"/>
                </a:solidFill>
                <a:latin typeface="Arial"/>
                <a:cs typeface="Arial"/>
              </a:rPr>
              <a:t>Hazel</a:t>
            </a:r>
            <a:r>
              <a:rPr dirty="0" sz="2800" spc="-16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800" spc="75">
                <a:solidFill>
                  <a:srgbClr val="373737"/>
                </a:solidFill>
                <a:latin typeface="Arial"/>
                <a:cs typeface="Arial"/>
              </a:rPr>
              <a:t>Harrison</a:t>
            </a:r>
            <a:endParaRPr sz="2800">
              <a:latin typeface="Arial"/>
              <a:cs typeface="Arial"/>
            </a:endParaRPr>
          </a:p>
          <a:p>
            <a:pPr marL="599440" indent="-28829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00075" algn="l"/>
              </a:tabLst>
            </a:pPr>
            <a:r>
              <a:rPr dirty="0" sz="2800" spc="-35">
                <a:solidFill>
                  <a:srgbClr val="373737"/>
                </a:solidFill>
                <a:latin typeface="Arial"/>
                <a:cs typeface="Arial"/>
              </a:rPr>
              <a:t>Jacqueline </a:t>
            </a:r>
            <a:r>
              <a:rPr dirty="0" sz="2800" spc="-65">
                <a:solidFill>
                  <a:srgbClr val="373737"/>
                </a:solidFill>
                <a:latin typeface="Arial"/>
                <a:cs typeface="Arial"/>
              </a:rPr>
              <a:t>"Jackie" </a:t>
            </a:r>
            <a:r>
              <a:rPr dirty="0" sz="2800" spc="-15">
                <a:solidFill>
                  <a:srgbClr val="373737"/>
                </a:solidFill>
                <a:latin typeface="Arial"/>
                <a:cs typeface="Arial"/>
              </a:rPr>
              <a:t>Joyner</a:t>
            </a:r>
            <a:r>
              <a:rPr dirty="0" sz="2800" spc="-36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800" spc="-50">
                <a:solidFill>
                  <a:srgbClr val="373737"/>
                </a:solidFill>
                <a:latin typeface="Arial"/>
                <a:cs typeface="Arial"/>
              </a:rPr>
              <a:t>Kersee</a:t>
            </a:r>
            <a:endParaRPr sz="2800">
              <a:latin typeface="Arial"/>
              <a:cs typeface="Arial"/>
            </a:endParaRPr>
          </a:p>
          <a:p>
            <a:pPr marL="599440" indent="-291465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00075" algn="l"/>
              </a:tabLst>
            </a:pPr>
            <a:r>
              <a:rPr dirty="0" sz="2800" spc="55">
                <a:solidFill>
                  <a:srgbClr val="373737"/>
                </a:solidFill>
                <a:latin typeface="Arial"/>
                <a:cs typeface="Arial"/>
              </a:rPr>
              <a:t>Maria </a:t>
            </a:r>
            <a:r>
              <a:rPr dirty="0" sz="2800">
                <a:solidFill>
                  <a:srgbClr val="373737"/>
                </a:solidFill>
                <a:latin typeface="Arial"/>
                <a:cs typeface="Arial"/>
              </a:rPr>
              <a:t>Louise</a:t>
            </a:r>
            <a:r>
              <a:rPr dirty="0" sz="2800" spc="-37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800" spc="65">
                <a:solidFill>
                  <a:srgbClr val="373737"/>
                </a:solidFill>
                <a:latin typeface="Arial"/>
                <a:cs typeface="Arial"/>
              </a:rPr>
              <a:t>Baldwin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" y="6839252"/>
            <a:ext cx="1211579" cy="412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4152" y="1734022"/>
            <a:ext cx="3848099" cy="4848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64100" y="4055103"/>
            <a:ext cx="4095115" cy="25019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2800" spc="-45">
                <a:solidFill>
                  <a:srgbClr val="373737"/>
                </a:solidFill>
                <a:latin typeface="Arial"/>
                <a:cs typeface="Arial"/>
              </a:rPr>
              <a:t>Ans: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16100"/>
              </a:lnSpc>
            </a:pPr>
            <a:r>
              <a:rPr dirty="0" sz="2800">
                <a:latin typeface="Arial"/>
                <a:cs typeface="Arial"/>
              </a:rPr>
              <a:t>Hazel </a:t>
            </a:r>
            <a:r>
              <a:rPr dirty="0" sz="2800" spc="75">
                <a:latin typeface="Arial"/>
                <a:cs typeface="Arial"/>
              </a:rPr>
              <a:t>Harrison </a:t>
            </a:r>
            <a:r>
              <a:rPr dirty="0" sz="2800" spc="-40">
                <a:latin typeface="Arial"/>
                <a:cs typeface="Arial"/>
              </a:rPr>
              <a:t>was </a:t>
            </a:r>
            <a:r>
              <a:rPr dirty="0" sz="2800" spc="70">
                <a:latin typeface="Arial"/>
                <a:cs typeface="Arial"/>
              </a:rPr>
              <a:t>the  </a:t>
            </a:r>
            <a:r>
              <a:rPr dirty="0" sz="2800" spc="150">
                <a:latin typeface="Arial"/>
                <a:cs typeface="Arial"/>
              </a:rPr>
              <a:t>first</a:t>
            </a:r>
            <a:r>
              <a:rPr dirty="0" sz="2800" spc="-180">
                <a:latin typeface="Arial"/>
                <a:cs typeface="Arial"/>
              </a:rPr>
              <a:t> </a:t>
            </a:r>
            <a:r>
              <a:rPr dirty="0" sz="2800" spc="25">
                <a:latin typeface="Arial"/>
                <a:cs typeface="Arial"/>
              </a:rPr>
              <a:t>black</a:t>
            </a:r>
            <a:r>
              <a:rPr dirty="0" sz="2800" spc="-180">
                <a:latin typeface="Arial"/>
                <a:cs typeface="Arial"/>
              </a:rPr>
              <a:t> </a:t>
            </a:r>
            <a:r>
              <a:rPr dirty="0" sz="2800" spc="45">
                <a:latin typeface="Arial"/>
                <a:cs typeface="Arial"/>
              </a:rPr>
              <a:t>concert</a:t>
            </a:r>
            <a:r>
              <a:rPr dirty="0" sz="2800" spc="-175">
                <a:latin typeface="Arial"/>
                <a:cs typeface="Arial"/>
              </a:rPr>
              <a:t> </a:t>
            </a:r>
            <a:r>
              <a:rPr dirty="0" sz="2800" spc="80">
                <a:latin typeface="Arial"/>
                <a:cs typeface="Arial"/>
              </a:rPr>
              <a:t>pianist  </a:t>
            </a:r>
            <a:r>
              <a:rPr dirty="0" sz="2800" spc="125">
                <a:latin typeface="Arial"/>
                <a:cs typeface="Arial"/>
              </a:rPr>
              <a:t>to </a:t>
            </a:r>
            <a:r>
              <a:rPr dirty="0" sz="2800" spc="55">
                <a:latin typeface="Arial"/>
                <a:cs typeface="Arial"/>
              </a:rPr>
              <a:t>play </a:t>
            </a:r>
            <a:r>
              <a:rPr dirty="0" sz="2800" spc="195">
                <a:latin typeface="Arial"/>
                <a:cs typeface="Arial"/>
              </a:rPr>
              <a:t>with </a:t>
            </a:r>
            <a:r>
              <a:rPr dirty="0" sz="2800" spc="-155">
                <a:latin typeface="Arial"/>
                <a:cs typeface="Arial"/>
              </a:rPr>
              <a:t>a </a:t>
            </a:r>
            <a:r>
              <a:rPr dirty="0" sz="2800" spc="-5">
                <a:latin typeface="Arial"/>
                <a:cs typeface="Arial"/>
              </a:rPr>
              <a:t>European  </a:t>
            </a:r>
            <a:r>
              <a:rPr dirty="0" sz="2800" spc="30">
                <a:latin typeface="Arial"/>
                <a:cs typeface="Arial"/>
              </a:rPr>
              <a:t>orchestra </a:t>
            </a:r>
            <a:r>
              <a:rPr dirty="0" sz="2800" spc="160">
                <a:latin typeface="Arial"/>
                <a:cs typeface="Arial"/>
              </a:rPr>
              <a:t>in</a:t>
            </a:r>
            <a:r>
              <a:rPr dirty="0" sz="2800" spc="-350">
                <a:latin typeface="Arial"/>
                <a:cs typeface="Arial"/>
              </a:rPr>
              <a:t> </a:t>
            </a:r>
            <a:r>
              <a:rPr dirty="0" sz="2800" spc="-155">
                <a:latin typeface="Arial"/>
                <a:cs typeface="Arial"/>
              </a:rPr>
              <a:t>1904.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690816"/>
            <a:ext cx="278003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30">
                <a:solidFill>
                  <a:srgbClr val="738677"/>
                </a:solidFill>
              </a:rPr>
              <a:t>QUESTION</a:t>
            </a:r>
            <a:r>
              <a:rPr dirty="0" sz="3200" spc="15">
                <a:solidFill>
                  <a:srgbClr val="738677"/>
                </a:solidFill>
              </a:rPr>
              <a:t> </a:t>
            </a:r>
            <a:r>
              <a:rPr dirty="0" sz="3200" spc="80">
                <a:solidFill>
                  <a:srgbClr val="738677"/>
                </a:solidFill>
              </a:rPr>
              <a:t>#9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18819" y="1338046"/>
            <a:ext cx="7892415" cy="5221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000"/>
              </a:lnSpc>
              <a:spcBef>
                <a:spcPts val="100"/>
              </a:spcBef>
            </a:pPr>
            <a:r>
              <a:rPr dirty="0" sz="3200" spc="10">
                <a:solidFill>
                  <a:srgbClr val="373737"/>
                </a:solidFill>
                <a:latin typeface="Arial"/>
                <a:cs typeface="Arial"/>
              </a:rPr>
              <a:t>Who </a:t>
            </a:r>
            <a:r>
              <a:rPr dirty="0" sz="3200" spc="-70">
                <a:solidFill>
                  <a:srgbClr val="373737"/>
                </a:solidFill>
                <a:latin typeface="Arial"/>
                <a:cs typeface="Arial"/>
              </a:rPr>
              <a:t>became </a:t>
            </a:r>
            <a:r>
              <a:rPr dirty="0" sz="3200" spc="-180">
                <a:solidFill>
                  <a:srgbClr val="373737"/>
                </a:solidFill>
                <a:latin typeface="Arial"/>
                <a:cs typeface="Arial"/>
              </a:rPr>
              <a:t>a </a:t>
            </a:r>
            <a:r>
              <a:rPr dirty="0" sz="3200" spc="10">
                <a:solidFill>
                  <a:srgbClr val="373737"/>
                </a:solidFill>
                <a:latin typeface="Arial"/>
                <a:cs typeface="Arial"/>
              </a:rPr>
              <a:t>self-made </a:t>
            </a:r>
            <a:r>
              <a:rPr dirty="0" sz="3200" spc="120">
                <a:solidFill>
                  <a:srgbClr val="373737"/>
                </a:solidFill>
                <a:latin typeface="Arial"/>
                <a:cs typeface="Arial"/>
              </a:rPr>
              <a:t>millionaire  philanthropist</a:t>
            </a:r>
            <a:r>
              <a:rPr dirty="0" sz="3200" spc="-19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90">
                <a:solidFill>
                  <a:srgbClr val="373737"/>
                </a:solidFill>
                <a:latin typeface="Arial"/>
                <a:cs typeface="Arial"/>
              </a:rPr>
              <a:t>after</a:t>
            </a:r>
            <a:r>
              <a:rPr dirty="0" sz="3200" spc="-19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50">
                <a:solidFill>
                  <a:srgbClr val="373737"/>
                </a:solidFill>
                <a:latin typeface="Arial"/>
                <a:cs typeface="Arial"/>
              </a:rPr>
              <a:t>creating</a:t>
            </a:r>
            <a:r>
              <a:rPr dirty="0" sz="3200" spc="-19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-180">
                <a:solidFill>
                  <a:srgbClr val="373737"/>
                </a:solidFill>
                <a:latin typeface="Arial"/>
                <a:cs typeface="Arial"/>
              </a:rPr>
              <a:t>a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110">
                <a:solidFill>
                  <a:srgbClr val="373737"/>
                </a:solidFill>
                <a:latin typeface="Arial"/>
                <a:cs typeface="Arial"/>
              </a:rPr>
              <a:t>hair</a:t>
            </a:r>
            <a:r>
              <a:rPr dirty="0" sz="3200" spc="-19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110">
                <a:solidFill>
                  <a:srgbClr val="373737"/>
                </a:solidFill>
                <a:latin typeface="Arial"/>
                <a:cs typeface="Arial"/>
              </a:rPr>
              <a:t>product  </a:t>
            </a:r>
            <a:r>
              <a:rPr dirty="0" sz="3200" spc="10">
                <a:solidFill>
                  <a:srgbClr val="373737"/>
                </a:solidFill>
                <a:latin typeface="Arial"/>
                <a:cs typeface="Arial"/>
              </a:rPr>
              <a:t>sold </a:t>
            </a:r>
            <a:r>
              <a:rPr dirty="0" sz="3200" spc="5">
                <a:solidFill>
                  <a:srgbClr val="373737"/>
                </a:solidFill>
                <a:latin typeface="Arial"/>
                <a:cs typeface="Arial"/>
              </a:rPr>
              <a:t>house-to-house, and </a:t>
            </a:r>
            <a:r>
              <a:rPr dirty="0" sz="3200" spc="90">
                <a:solidFill>
                  <a:srgbClr val="373737"/>
                </a:solidFill>
                <a:latin typeface="Arial"/>
                <a:cs typeface="Arial"/>
              </a:rPr>
              <a:t>later </a:t>
            </a:r>
            <a:r>
              <a:rPr dirty="0" sz="3200" spc="45">
                <a:solidFill>
                  <a:srgbClr val="373737"/>
                </a:solidFill>
                <a:latin typeface="Arial"/>
                <a:cs typeface="Arial"/>
              </a:rPr>
              <a:t>held </a:t>
            </a:r>
            <a:r>
              <a:rPr dirty="0" sz="3200" spc="120">
                <a:solidFill>
                  <a:srgbClr val="373737"/>
                </a:solidFill>
                <a:latin typeface="Arial"/>
                <a:cs typeface="Arial"/>
              </a:rPr>
              <a:t>what  </a:t>
            </a:r>
            <a:r>
              <a:rPr dirty="0" sz="3200" spc="60">
                <a:solidFill>
                  <a:srgbClr val="373737"/>
                </a:solidFill>
                <a:latin typeface="Arial"/>
                <a:cs typeface="Arial"/>
              </a:rPr>
              <a:t>may </a:t>
            </a:r>
            <a:r>
              <a:rPr dirty="0" sz="3200" spc="-85">
                <a:solidFill>
                  <a:srgbClr val="373737"/>
                </a:solidFill>
                <a:latin typeface="Arial"/>
                <a:cs typeface="Arial"/>
              </a:rPr>
              <a:t>be </a:t>
            </a:r>
            <a:r>
              <a:rPr dirty="0" sz="3200" spc="80">
                <a:solidFill>
                  <a:srgbClr val="373737"/>
                </a:solidFill>
                <a:latin typeface="Arial"/>
                <a:cs typeface="Arial"/>
              </a:rPr>
              <a:t>the </a:t>
            </a:r>
            <a:r>
              <a:rPr dirty="0" sz="3200" spc="170">
                <a:solidFill>
                  <a:srgbClr val="373737"/>
                </a:solidFill>
                <a:latin typeface="Arial"/>
                <a:cs typeface="Arial"/>
              </a:rPr>
              <a:t>first </a:t>
            </a:r>
            <a:r>
              <a:rPr dirty="0" sz="3200" spc="75">
                <a:solidFill>
                  <a:srgbClr val="373737"/>
                </a:solidFill>
                <a:latin typeface="Arial"/>
                <a:cs typeface="Arial"/>
              </a:rPr>
              <a:t>national </a:t>
            </a:r>
            <a:r>
              <a:rPr dirty="0" sz="3200" spc="55">
                <a:solidFill>
                  <a:srgbClr val="373737"/>
                </a:solidFill>
                <a:latin typeface="Arial"/>
                <a:cs typeface="Arial"/>
              </a:rPr>
              <a:t>meeting </a:t>
            </a:r>
            <a:r>
              <a:rPr dirty="0" sz="3200" spc="85">
                <a:solidFill>
                  <a:srgbClr val="373737"/>
                </a:solidFill>
                <a:latin typeface="Arial"/>
                <a:cs typeface="Arial"/>
              </a:rPr>
              <a:t>of  </a:t>
            </a:r>
            <a:r>
              <a:rPr dirty="0" sz="3200" spc="5">
                <a:solidFill>
                  <a:srgbClr val="373737"/>
                </a:solidFill>
                <a:latin typeface="Arial"/>
                <a:cs typeface="Arial"/>
              </a:rPr>
              <a:t>businesswomen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180">
                <a:solidFill>
                  <a:srgbClr val="373737"/>
                </a:solidFill>
                <a:latin typeface="Arial"/>
                <a:cs typeface="Arial"/>
              </a:rPr>
              <a:t>in</a:t>
            </a:r>
            <a:r>
              <a:rPr dirty="0" sz="3200" spc="-18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80">
                <a:solidFill>
                  <a:srgbClr val="373737"/>
                </a:solidFill>
                <a:latin typeface="Arial"/>
                <a:cs typeface="Arial"/>
              </a:rPr>
              <a:t>the</a:t>
            </a:r>
            <a:r>
              <a:rPr dirty="0" sz="3200" spc="-18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-195">
                <a:solidFill>
                  <a:srgbClr val="373737"/>
                </a:solidFill>
                <a:latin typeface="Arial"/>
                <a:cs typeface="Arial"/>
              </a:rPr>
              <a:t>U.S.</a:t>
            </a:r>
            <a:r>
              <a:rPr dirty="0" sz="3200" spc="-18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180">
                <a:solidFill>
                  <a:srgbClr val="373737"/>
                </a:solidFill>
                <a:latin typeface="Arial"/>
                <a:cs typeface="Arial"/>
              </a:rPr>
              <a:t>in</a:t>
            </a:r>
            <a:r>
              <a:rPr dirty="0" sz="3200" spc="-18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-360">
                <a:solidFill>
                  <a:srgbClr val="373737"/>
                </a:solidFill>
                <a:latin typeface="Arial"/>
                <a:cs typeface="Arial"/>
              </a:rPr>
              <a:t>1917?</a:t>
            </a:r>
            <a:endParaRPr sz="3200">
              <a:latin typeface="Arial"/>
              <a:cs typeface="Arial"/>
            </a:endParaRPr>
          </a:p>
          <a:p>
            <a:pPr marL="678815" indent="-346710">
              <a:lnSpc>
                <a:spcPct val="100000"/>
              </a:lnSpc>
              <a:spcBef>
                <a:spcPts val="2230"/>
              </a:spcBef>
              <a:buAutoNum type="arabicPeriod"/>
              <a:tabLst>
                <a:tab pos="679450" algn="l"/>
              </a:tabLst>
            </a:pPr>
            <a:r>
              <a:rPr dirty="0" sz="2800" spc="10">
                <a:solidFill>
                  <a:srgbClr val="373737"/>
                </a:solidFill>
                <a:latin typeface="Arial"/>
                <a:cs typeface="Arial"/>
              </a:rPr>
              <a:t>Madam </a:t>
            </a:r>
            <a:r>
              <a:rPr dirty="0" sz="2800" spc="-235">
                <a:solidFill>
                  <a:srgbClr val="373737"/>
                </a:solidFill>
                <a:latin typeface="Arial"/>
                <a:cs typeface="Arial"/>
              </a:rPr>
              <a:t>C.J.</a:t>
            </a:r>
            <a:r>
              <a:rPr dirty="0" sz="2800" spc="-32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800" spc="45">
                <a:solidFill>
                  <a:srgbClr val="373737"/>
                </a:solidFill>
                <a:latin typeface="Arial"/>
                <a:cs typeface="Arial"/>
              </a:rPr>
              <a:t>Walker</a:t>
            </a:r>
            <a:endParaRPr sz="2800">
              <a:latin typeface="Arial"/>
              <a:cs typeface="Arial"/>
            </a:endParaRPr>
          </a:p>
          <a:p>
            <a:pPr marL="678815" indent="-368935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79450" algn="l"/>
              </a:tabLst>
            </a:pPr>
            <a:r>
              <a:rPr dirty="0" sz="2800" spc="95">
                <a:solidFill>
                  <a:srgbClr val="373737"/>
                </a:solidFill>
                <a:latin typeface="Arial"/>
                <a:cs typeface="Arial"/>
              </a:rPr>
              <a:t>Mary </a:t>
            </a:r>
            <a:r>
              <a:rPr dirty="0" sz="2800" spc="-150">
                <a:solidFill>
                  <a:srgbClr val="373737"/>
                </a:solidFill>
                <a:latin typeface="Arial"/>
                <a:cs typeface="Arial"/>
              </a:rPr>
              <a:t>Jane</a:t>
            </a:r>
            <a:r>
              <a:rPr dirty="0" sz="2800" spc="-409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800" spc="25">
                <a:solidFill>
                  <a:srgbClr val="373737"/>
                </a:solidFill>
                <a:latin typeface="Arial"/>
                <a:cs typeface="Arial"/>
              </a:rPr>
              <a:t>Patterson</a:t>
            </a:r>
            <a:endParaRPr sz="2800">
              <a:latin typeface="Arial"/>
              <a:cs typeface="Arial"/>
            </a:endParaRPr>
          </a:p>
          <a:p>
            <a:pPr marL="678815" indent="-367665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79450" algn="l"/>
              </a:tabLst>
            </a:pPr>
            <a:r>
              <a:rPr dirty="0" sz="2800" spc="25">
                <a:solidFill>
                  <a:srgbClr val="373737"/>
                </a:solidFill>
                <a:latin typeface="Arial"/>
                <a:cs typeface="Arial"/>
              </a:rPr>
              <a:t>Nannie</a:t>
            </a:r>
            <a:r>
              <a:rPr dirty="0" sz="2800" spc="-16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800" spc="40">
                <a:solidFill>
                  <a:srgbClr val="373737"/>
                </a:solidFill>
                <a:latin typeface="Arial"/>
                <a:cs typeface="Arial"/>
              </a:rPr>
              <a:t>Burroughs</a:t>
            </a:r>
            <a:endParaRPr sz="2800">
              <a:latin typeface="Arial"/>
              <a:cs typeface="Arial"/>
            </a:endParaRPr>
          </a:p>
          <a:p>
            <a:pPr marL="678815" indent="-37084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79450" algn="l"/>
              </a:tabLst>
            </a:pPr>
            <a:r>
              <a:rPr dirty="0" sz="2800" spc="40">
                <a:solidFill>
                  <a:srgbClr val="373737"/>
                </a:solidFill>
                <a:latin typeface="Arial"/>
                <a:cs typeface="Arial"/>
              </a:rPr>
              <a:t>Sojourner</a:t>
            </a:r>
            <a:r>
              <a:rPr dirty="0" sz="2800" spc="-16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800" spc="135">
                <a:solidFill>
                  <a:srgbClr val="373737"/>
                </a:solidFill>
                <a:latin typeface="Arial"/>
                <a:cs typeface="Arial"/>
              </a:rPr>
              <a:t>Truth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" y="6839252"/>
            <a:ext cx="1211579" cy="412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1426" y="2063741"/>
            <a:ext cx="4655820" cy="44831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2800" spc="-45">
                <a:solidFill>
                  <a:srgbClr val="373737"/>
                </a:solidFill>
                <a:latin typeface="Arial"/>
                <a:cs typeface="Arial"/>
              </a:rPr>
              <a:t>Ans: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16100"/>
              </a:lnSpc>
            </a:pPr>
            <a:r>
              <a:rPr dirty="0" sz="2800" spc="10">
                <a:latin typeface="Arial"/>
                <a:cs typeface="Arial"/>
              </a:rPr>
              <a:t>Madam </a:t>
            </a:r>
            <a:r>
              <a:rPr dirty="0" sz="2800" spc="-235">
                <a:latin typeface="Arial"/>
                <a:cs typeface="Arial"/>
              </a:rPr>
              <a:t>C.J. </a:t>
            </a:r>
            <a:r>
              <a:rPr dirty="0" sz="2800" spc="45">
                <a:latin typeface="Arial"/>
                <a:cs typeface="Arial"/>
              </a:rPr>
              <a:t>Walker </a:t>
            </a:r>
            <a:r>
              <a:rPr dirty="0" sz="2800" spc="-65">
                <a:latin typeface="Arial"/>
                <a:cs typeface="Arial"/>
              </a:rPr>
              <a:t>became </a:t>
            </a:r>
            <a:r>
              <a:rPr dirty="0" sz="2800" spc="-155">
                <a:latin typeface="Arial"/>
                <a:cs typeface="Arial"/>
              </a:rPr>
              <a:t>a  </a:t>
            </a:r>
            <a:r>
              <a:rPr dirty="0" sz="2800" spc="10">
                <a:latin typeface="Arial"/>
                <a:cs typeface="Arial"/>
              </a:rPr>
              <a:t>self-made </a:t>
            </a:r>
            <a:r>
              <a:rPr dirty="0" sz="2800" spc="105">
                <a:latin typeface="Arial"/>
                <a:cs typeface="Arial"/>
              </a:rPr>
              <a:t>millionaire  philanthropist </a:t>
            </a:r>
            <a:r>
              <a:rPr dirty="0" sz="2800" spc="80">
                <a:latin typeface="Arial"/>
                <a:cs typeface="Arial"/>
              </a:rPr>
              <a:t>after </a:t>
            </a:r>
            <a:r>
              <a:rPr dirty="0" sz="2800" spc="45">
                <a:latin typeface="Arial"/>
                <a:cs typeface="Arial"/>
              </a:rPr>
              <a:t>creating  </a:t>
            </a:r>
            <a:r>
              <a:rPr dirty="0" sz="2800" spc="-155">
                <a:latin typeface="Arial"/>
                <a:cs typeface="Arial"/>
              </a:rPr>
              <a:t>a</a:t>
            </a:r>
            <a:r>
              <a:rPr dirty="0" sz="2800" spc="-165">
                <a:latin typeface="Arial"/>
                <a:cs typeface="Arial"/>
              </a:rPr>
              <a:t> </a:t>
            </a:r>
            <a:r>
              <a:rPr dirty="0" sz="2800" spc="95">
                <a:latin typeface="Arial"/>
                <a:cs typeface="Arial"/>
              </a:rPr>
              <a:t>hair</a:t>
            </a:r>
            <a:r>
              <a:rPr dirty="0" sz="2800" spc="-165">
                <a:latin typeface="Arial"/>
                <a:cs typeface="Arial"/>
              </a:rPr>
              <a:t> </a:t>
            </a:r>
            <a:r>
              <a:rPr dirty="0" sz="2800" spc="95">
                <a:latin typeface="Arial"/>
                <a:cs typeface="Arial"/>
              </a:rPr>
              <a:t>product</a:t>
            </a:r>
            <a:r>
              <a:rPr dirty="0" sz="2800" spc="-165">
                <a:latin typeface="Arial"/>
                <a:cs typeface="Arial"/>
              </a:rPr>
              <a:t> </a:t>
            </a:r>
            <a:r>
              <a:rPr dirty="0" sz="2800" spc="10">
                <a:latin typeface="Arial"/>
                <a:cs typeface="Arial"/>
              </a:rPr>
              <a:t>sold</a:t>
            </a:r>
            <a:r>
              <a:rPr dirty="0" sz="2800" spc="-165">
                <a:latin typeface="Arial"/>
                <a:cs typeface="Arial"/>
              </a:rPr>
              <a:t> </a:t>
            </a:r>
            <a:r>
              <a:rPr dirty="0" sz="2800" spc="40">
                <a:latin typeface="Arial"/>
                <a:cs typeface="Arial"/>
              </a:rPr>
              <a:t>house-to-  </a:t>
            </a:r>
            <a:r>
              <a:rPr dirty="0" sz="2800" spc="-35">
                <a:latin typeface="Arial"/>
                <a:cs typeface="Arial"/>
              </a:rPr>
              <a:t>house </a:t>
            </a:r>
            <a:r>
              <a:rPr dirty="0" sz="2800" spc="5">
                <a:latin typeface="Arial"/>
                <a:cs typeface="Arial"/>
              </a:rPr>
              <a:t>and </a:t>
            </a:r>
            <a:r>
              <a:rPr dirty="0" sz="2800" spc="75">
                <a:latin typeface="Arial"/>
                <a:cs typeface="Arial"/>
              </a:rPr>
              <a:t>later </a:t>
            </a:r>
            <a:r>
              <a:rPr dirty="0" sz="2800" spc="40">
                <a:latin typeface="Arial"/>
                <a:cs typeface="Arial"/>
              </a:rPr>
              <a:t>held </a:t>
            </a:r>
            <a:r>
              <a:rPr dirty="0" sz="2800" spc="100">
                <a:latin typeface="Arial"/>
                <a:cs typeface="Arial"/>
              </a:rPr>
              <a:t>what  </a:t>
            </a:r>
            <a:r>
              <a:rPr dirty="0" sz="2800" spc="50">
                <a:latin typeface="Arial"/>
                <a:cs typeface="Arial"/>
              </a:rPr>
              <a:t>may </a:t>
            </a:r>
            <a:r>
              <a:rPr dirty="0" sz="2800" spc="-75">
                <a:latin typeface="Arial"/>
                <a:cs typeface="Arial"/>
              </a:rPr>
              <a:t>be </a:t>
            </a:r>
            <a:r>
              <a:rPr dirty="0" sz="2800" spc="70">
                <a:latin typeface="Arial"/>
                <a:cs typeface="Arial"/>
              </a:rPr>
              <a:t>the </a:t>
            </a:r>
            <a:r>
              <a:rPr dirty="0" sz="2800" spc="150">
                <a:latin typeface="Arial"/>
                <a:cs typeface="Arial"/>
              </a:rPr>
              <a:t>first </a:t>
            </a:r>
            <a:r>
              <a:rPr dirty="0" sz="2800" spc="65">
                <a:latin typeface="Arial"/>
                <a:cs typeface="Arial"/>
              </a:rPr>
              <a:t>national  </a:t>
            </a:r>
            <a:r>
              <a:rPr dirty="0" sz="2800" spc="50">
                <a:latin typeface="Arial"/>
                <a:cs typeface="Arial"/>
              </a:rPr>
              <a:t>meeting </a:t>
            </a:r>
            <a:r>
              <a:rPr dirty="0" sz="2800" spc="75">
                <a:latin typeface="Arial"/>
                <a:cs typeface="Arial"/>
              </a:rPr>
              <a:t>of </a:t>
            </a:r>
            <a:r>
              <a:rPr dirty="0" sz="2800" spc="5">
                <a:latin typeface="Arial"/>
                <a:cs typeface="Arial"/>
              </a:rPr>
              <a:t>businesswomen  </a:t>
            </a:r>
            <a:r>
              <a:rPr dirty="0" sz="2800" spc="160">
                <a:latin typeface="Arial"/>
                <a:cs typeface="Arial"/>
              </a:rPr>
              <a:t>in</a:t>
            </a:r>
            <a:r>
              <a:rPr dirty="0" sz="2800" spc="-160">
                <a:latin typeface="Arial"/>
                <a:cs typeface="Arial"/>
              </a:rPr>
              <a:t> </a:t>
            </a:r>
            <a:r>
              <a:rPr dirty="0" sz="2800" spc="70">
                <a:latin typeface="Arial"/>
                <a:cs typeface="Arial"/>
              </a:rPr>
              <a:t>the</a:t>
            </a:r>
            <a:r>
              <a:rPr dirty="0" sz="2800" spc="-155">
                <a:latin typeface="Arial"/>
                <a:cs typeface="Arial"/>
              </a:rPr>
              <a:t> </a:t>
            </a:r>
            <a:r>
              <a:rPr dirty="0" sz="2800" spc="-170">
                <a:latin typeface="Arial"/>
                <a:cs typeface="Arial"/>
              </a:rPr>
              <a:t>U.S.</a:t>
            </a:r>
            <a:r>
              <a:rPr dirty="0" sz="2800" spc="-160">
                <a:latin typeface="Arial"/>
                <a:cs typeface="Arial"/>
              </a:rPr>
              <a:t> </a:t>
            </a:r>
            <a:r>
              <a:rPr dirty="0" sz="2800" spc="160">
                <a:latin typeface="Arial"/>
                <a:cs typeface="Arial"/>
              </a:rPr>
              <a:t>in</a:t>
            </a:r>
            <a:r>
              <a:rPr dirty="0" sz="2800" spc="-155">
                <a:latin typeface="Arial"/>
                <a:cs typeface="Arial"/>
              </a:rPr>
              <a:t> </a:t>
            </a:r>
            <a:r>
              <a:rPr dirty="0" sz="2800" spc="-280">
                <a:latin typeface="Arial"/>
                <a:cs typeface="Arial"/>
              </a:rPr>
              <a:t>1917.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519" y="1634428"/>
            <a:ext cx="3362309" cy="4952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690816"/>
            <a:ext cx="274764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30">
                <a:solidFill>
                  <a:srgbClr val="738677"/>
                </a:solidFill>
              </a:rPr>
              <a:t>QUESTION</a:t>
            </a:r>
            <a:r>
              <a:rPr dirty="0" sz="3200" spc="15">
                <a:solidFill>
                  <a:srgbClr val="738677"/>
                </a:solidFill>
              </a:rPr>
              <a:t> </a:t>
            </a:r>
            <a:r>
              <a:rPr dirty="0" sz="3200" spc="-50">
                <a:solidFill>
                  <a:srgbClr val="738677"/>
                </a:solidFill>
              </a:rPr>
              <a:t>#1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18819" y="1338046"/>
            <a:ext cx="7748270" cy="4810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000"/>
              </a:lnSpc>
              <a:spcBef>
                <a:spcPts val="100"/>
              </a:spcBef>
            </a:pPr>
            <a:r>
              <a:rPr dirty="0" sz="3200" spc="10">
                <a:solidFill>
                  <a:srgbClr val="373737"/>
                </a:solidFill>
                <a:latin typeface="Arial"/>
                <a:cs typeface="Arial"/>
              </a:rPr>
              <a:t>Who </a:t>
            </a:r>
            <a:r>
              <a:rPr dirty="0" sz="3200" spc="-45">
                <a:solidFill>
                  <a:srgbClr val="373737"/>
                </a:solidFill>
                <a:latin typeface="Arial"/>
                <a:cs typeface="Arial"/>
              </a:rPr>
              <a:t>was </a:t>
            </a:r>
            <a:r>
              <a:rPr dirty="0" sz="3200" spc="80">
                <a:solidFill>
                  <a:srgbClr val="373737"/>
                </a:solidFill>
                <a:latin typeface="Arial"/>
                <a:cs typeface="Arial"/>
              </a:rPr>
              <a:t>the </a:t>
            </a:r>
            <a:r>
              <a:rPr dirty="0" sz="3200" spc="-15">
                <a:solidFill>
                  <a:srgbClr val="373737"/>
                </a:solidFill>
                <a:latin typeface="Arial"/>
                <a:cs typeface="Arial"/>
              </a:rPr>
              <a:t>dancer, </a:t>
            </a:r>
            <a:r>
              <a:rPr dirty="0" sz="3200" spc="5">
                <a:solidFill>
                  <a:srgbClr val="373737"/>
                </a:solidFill>
                <a:latin typeface="Arial"/>
                <a:cs typeface="Arial"/>
              </a:rPr>
              <a:t>singer, </a:t>
            </a:r>
            <a:r>
              <a:rPr dirty="0" sz="3200" spc="30">
                <a:solidFill>
                  <a:srgbClr val="373737"/>
                </a:solidFill>
                <a:latin typeface="Arial"/>
                <a:cs typeface="Arial"/>
              </a:rPr>
              <a:t>actor,  </a:t>
            </a:r>
            <a:r>
              <a:rPr dirty="0" sz="3200" spc="60">
                <a:solidFill>
                  <a:srgbClr val="373737"/>
                </a:solidFill>
                <a:latin typeface="Arial"/>
                <a:cs typeface="Arial"/>
              </a:rPr>
              <a:t>fundraiser, </a:t>
            </a:r>
            <a:r>
              <a:rPr dirty="0" sz="3200" spc="65">
                <a:solidFill>
                  <a:srgbClr val="373737"/>
                </a:solidFill>
                <a:latin typeface="Arial"/>
                <a:cs typeface="Arial"/>
              </a:rPr>
              <a:t>author, </a:t>
            </a:r>
            <a:r>
              <a:rPr dirty="0" sz="3200" spc="5">
                <a:solidFill>
                  <a:srgbClr val="373737"/>
                </a:solidFill>
                <a:latin typeface="Arial"/>
                <a:cs typeface="Arial"/>
              </a:rPr>
              <a:t>and </a:t>
            </a:r>
            <a:r>
              <a:rPr dirty="0" sz="3200" spc="45">
                <a:solidFill>
                  <a:srgbClr val="373737"/>
                </a:solidFill>
                <a:latin typeface="Arial"/>
                <a:cs typeface="Arial"/>
              </a:rPr>
              <a:t>poet </a:t>
            </a:r>
            <a:r>
              <a:rPr dirty="0" sz="3200" spc="100">
                <a:solidFill>
                  <a:srgbClr val="373737"/>
                </a:solidFill>
                <a:latin typeface="Arial"/>
                <a:cs typeface="Arial"/>
              </a:rPr>
              <a:t>who </a:t>
            </a:r>
            <a:r>
              <a:rPr dirty="0" sz="3200">
                <a:solidFill>
                  <a:srgbClr val="373737"/>
                </a:solidFill>
                <a:latin typeface="Arial"/>
                <a:cs typeface="Arial"/>
              </a:rPr>
              <a:t>read </a:t>
            </a:r>
            <a:r>
              <a:rPr dirty="0" sz="3200" spc="-180">
                <a:solidFill>
                  <a:srgbClr val="373737"/>
                </a:solidFill>
                <a:latin typeface="Arial"/>
                <a:cs typeface="Arial"/>
              </a:rPr>
              <a:t>a  </a:t>
            </a:r>
            <a:r>
              <a:rPr dirty="0" sz="3200" spc="10">
                <a:solidFill>
                  <a:srgbClr val="373737"/>
                </a:solidFill>
                <a:latin typeface="Arial"/>
                <a:cs typeface="Arial"/>
              </a:rPr>
              <a:t>specially-composed</a:t>
            </a:r>
            <a:r>
              <a:rPr dirty="0" sz="3200" spc="-18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15">
                <a:solidFill>
                  <a:srgbClr val="373737"/>
                </a:solidFill>
                <a:latin typeface="Arial"/>
                <a:cs typeface="Arial"/>
              </a:rPr>
              <a:t>poem</a:t>
            </a:r>
            <a:r>
              <a:rPr dirty="0" sz="3200" spc="-17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70">
                <a:solidFill>
                  <a:srgbClr val="373737"/>
                </a:solidFill>
                <a:latin typeface="Arial"/>
                <a:cs typeface="Arial"/>
              </a:rPr>
              <a:t>at</a:t>
            </a:r>
            <a:r>
              <a:rPr dirty="0" sz="3200" spc="-17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30">
                <a:solidFill>
                  <a:srgbClr val="373737"/>
                </a:solidFill>
                <a:latin typeface="Arial"/>
                <a:cs typeface="Arial"/>
              </a:rPr>
              <a:t>President</a:t>
            </a:r>
            <a:r>
              <a:rPr dirty="0" sz="3200" spc="-17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120">
                <a:solidFill>
                  <a:srgbClr val="373737"/>
                </a:solidFill>
                <a:latin typeface="Arial"/>
                <a:cs typeface="Arial"/>
              </a:rPr>
              <a:t>Bill  </a:t>
            </a:r>
            <a:r>
              <a:rPr dirty="0" sz="3200" spc="55">
                <a:solidFill>
                  <a:srgbClr val="373737"/>
                </a:solidFill>
                <a:latin typeface="Arial"/>
                <a:cs typeface="Arial"/>
              </a:rPr>
              <a:t>Clinton's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90">
                <a:solidFill>
                  <a:srgbClr val="373737"/>
                </a:solidFill>
                <a:latin typeface="Arial"/>
                <a:cs typeface="Arial"/>
              </a:rPr>
              <a:t>inauguration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180">
                <a:solidFill>
                  <a:srgbClr val="373737"/>
                </a:solidFill>
                <a:latin typeface="Arial"/>
                <a:cs typeface="Arial"/>
              </a:rPr>
              <a:t>in</a:t>
            </a:r>
            <a:r>
              <a:rPr dirty="0" sz="3200" spc="-18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-270">
                <a:solidFill>
                  <a:srgbClr val="373737"/>
                </a:solidFill>
                <a:latin typeface="Arial"/>
                <a:cs typeface="Arial"/>
              </a:rPr>
              <a:t>1993?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00">
              <a:latin typeface="Arial"/>
              <a:cs typeface="Arial"/>
            </a:endParaRPr>
          </a:p>
          <a:p>
            <a:pPr marL="678815" indent="-346710">
              <a:lnSpc>
                <a:spcPct val="100000"/>
              </a:lnSpc>
              <a:buAutoNum type="arabicPeriod"/>
              <a:tabLst>
                <a:tab pos="679450" algn="l"/>
              </a:tabLst>
            </a:pPr>
            <a:r>
              <a:rPr dirty="0" sz="2800" spc="80">
                <a:solidFill>
                  <a:srgbClr val="373737"/>
                </a:solidFill>
                <a:latin typeface="Arial"/>
                <a:cs typeface="Arial"/>
              </a:rPr>
              <a:t>Ruth </a:t>
            </a:r>
            <a:r>
              <a:rPr dirty="0" sz="2800" spc="-150">
                <a:solidFill>
                  <a:srgbClr val="373737"/>
                </a:solidFill>
                <a:latin typeface="Arial"/>
                <a:cs typeface="Arial"/>
              </a:rPr>
              <a:t>Jean</a:t>
            </a:r>
            <a:r>
              <a:rPr dirty="0" sz="2800" spc="-39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800" spc="15">
                <a:solidFill>
                  <a:srgbClr val="373737"/>
                </a:solidFill>
                <a:latin typeface="Arial"/>
                <a:cs typeface="Arial"/>
              </a:rPr>
              <a:t>Simmons</a:t>
            </a:r>
            <a:endParaRPr sz="2800">
              <a:latin typeface="Arial"/>
              <a:cs typeface="Arial"/>
            </a:endParaRPr>
          </a:p>
          <a:p>
            <a:pPr marL="678815" indent="-368935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79450" algn="l"/>
              </a:tabLst>
            </a:pPr>
            <a:r>
              <a:rPr dirty="0" sz="2800" spc="-10">
                <a:solidFill>
                  <a:srgbClr val="373737"/>
                </a:solidFill>
                <a:latin typeface="Arial"/>
                <a:cs typeface="Arial"/>
              </a:rPr>
              <a:t>Maya</a:t>
            </a:r>
            <a:r>
              <a:rPr dirty="0" sz="2800" spc="-16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800" spc="10">
                <a:solidFill>
                  <a:srgbClr val="373737"/>
                </a:solidFill>
                <a:latin typeface="Arial"/>
                <a:cs typeface="Arial"/>
              </a:rPr>
              <a:t>Angelou</a:t>
            </a:r>
            <a:endParaRPr sz="2800">
              <a:latin typeface="Arial"/>
              <a:cs typeface="Arial"/>
            </a:endParaRPr>
          </a:p>
          <a:p>
            <a:pPr marL="678815" indent="-367665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79450" algn="l"/>
              </a:tabLst>
            </a:pPr>
            <a:r>
              <a:rPr dirty="0" sz="2800" spc="35">
                <a:solidFill>
                  <a:srgbClr val="373737"/>
                </a:solidFill>
                <a:latin typeface="Arial"/>
                <a:cs typeface="Arial"/>
              </a:rPr>
              <a:t>Alma </a:t>
            </a:r>
            <a:r>
              <a:rPr dirty="0" sz="2800" spc="-30">
                <a:solidFill>
                  <a:srgbClr val="373737"/>
                </a:solidFill>
                <a:latin typeface="Arial"/>
                <a:cs typeface="Arial"/>
              </a:rPr>
              <a:t>Woodsey</a:t>
            </a:r>
            <a:r>
              <a:rPr dirty="0" sz="2800" spc="-35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373737"/>
                </a:solidFill>
                <a:latin typeface="Arial"/>
                <a:cs typeface="Arial"/>
              </a:rPr>
              <a:t>Thomas</a:t>
            </a:r>
            <a:endParaRPr sz="2800">
              <a:latin typeface="Arial"/>
              <a:cs typeface="Arial"/>
            </a:endParaRPr>
          </a:p>
          <a:p>
            <a:pPr marL="678815" indent="-37084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79450" algn="l"/>
              </a:tabLst>
            </a:pPr>
            <a:r>
              <a:rPr dirty="0" sz="2800" spc="15">
                <a:solidFill>
                  <a:srgbClr val="373737"/>
                </a:solidFill>
                <a:latin typeface="Arial"/>
                <a:cs typeface="Arial"/>
              </a:rPr>
              <a:t>Delorez </a:t>
            </a:r>
            <a:r>
              <a:rPr dirty="0" sz="2800" spc="-15">
                <a:solidFill>
                  <a:srgbClr val="373737"/>
                </a:solidFill>
                <a:latin typeface="Arial"/>
                <a:cs typeface="Arial"/>
              </a:rPr>
              <a:t>Florence</a:t>
            </a:r>
            <a:r>
              <a:rPr dirty="0" sz="2800" spc="-33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800" spc="20">
                <a:solidFill>
                  <a:srgbClr val="373737"/>
                </a:solidFill>
                <a:latin typeface="Arial"/>
                <a:cs typeface="Arial"/>
              </a:rPr>
              <a:t>“Flo-Jo”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" y="6839252"/>
            <a:ext cx="1211579" cy="412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690816"/>
            <a:ext cx="300164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30">
                <a:solidFill>
                  <a:srgbClr val="738677"/>
                </a:solidFill>
              </a:rPr>
              <a:t>QUESTION</a:t>
            </a:r>
            <a:r>
              <a:rPr dirty="0" sz="3200" spc="15">
                <a:solidFill>
                  <a:srgbClr val="738677"/>
                </a:solidFill>
              </a:rPr>
              <a:t> </a:t>
            </a:r>
            <a:r>
              <a:rPr dirty="0" sz="3200" spc="40">
                <a:solidFill>
                  <a:srgbClr val="738677"/>
                </a:solidFill>
              </a:rPr>
              <a:t>#10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18819" y="1338046"/>
            <a:ext cx="8217534" cy="5221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000"/>
              </a:lnSpc>
              <a:spcBef>
                <a:spcPts val="100"/>
              </a:spcBef>
            </a:pPr>
            <a:r>
              <a:rPr dirty="0" sz="3200" spc="10">
                <a:solidFill>
                  <a:srgbClr val="373737"/>
                </a:solidFill>
                <a:latin typeface="Arial"/>
                <a:cs typeface="Arial"/>
              </a:rPr>
              <a:t>Who </a:t>
            </a:r>
            <a:r>
              <a:rPr dirty="0" sz="3200" spc="-45">
                <a:solidFill>
                  <a:srgbClr val="373737"/>
                </a:solidFill>
                <a:latin typeface="Arial"/>
                <a:cs typeface="Arial"/>
              </a:rPr>
              <a:t>was </a:t>
            </a:r>
            <a:r>
              <a:rPr dirty="0" sz="3200" spc="-180">
                <a:solidFill>
                  <a:srgbClr val="373737"/>
                </a:solidFill>
                <a:latin typeface="Arial"/>
                <a:cs typeface="Arial"/>
              </a:rPr>
              <a:t>a </a:t>
            </a:r>
            <a:r>
              <a:rPr dirty="0" sz="3200" spc="75">
                <a:solidFill>
                  <a:srgbClr val="373737"/>
                </a:solidFill>
                <a:latin typeface="Arial"/>
                <a:cs typeface="Arial"/>
              </a:rPr>
              <a:t>conductor </a:t>
            </a:r>
            <a:r>
              <a:rPr dirty="0" sz="3200" spc="50">
                <a:solidFill>
                  <a:srgbClr val="373737"/>
                </a:solidFill>
                <a:latin typeface="Arial"/>
                <a:cs typeface="Arial"/>
              </a:rPr>
              <a:t>on </a:t>
            </a:r>
            <a:r>
              <a:rPr dirty="0" sz="3200" spc="80">
                <a:solidFill>
                  <a:srgbClr val="373737"/>
                </a:solidFill>
                <a:latin typeface="Arial"/>
                <a:cs typeface="Arial"/>
              </a:rPr>
              <a:t>the </a:t>
            </a:r>
            <a:r>
              <a:rPr dirty="0" sz="3200" spc="70">
                <a:solidFill>
                  <a:srgbClr val="373737"/>
                </a:solidFill>
                <a:latin typeface="Arial"/>
                <a:cs typeface="Arial"/>
              </a:rPr>
              <a:t>Underground  </a:t>
            </a:r>
            <a:r>
              <a:rPr dirty="0" sz="3200" spc="25">
                <a:solidFill>
                  <a:srgbClr val="373737"/>
                </a:solidFill>
                <a:latin typeface="Arial"/>
                <a:cs typeface="Arial"/>
              </a:rPr>
              <a:t>Railroad </a:t>
            </a:r>
            <a:r>
              <a:rPr dirty="0" sz="3200" spc="5">
                <a:solidFill>
                  <a:srgbClr val="373737"/>
                </a:solidFill>
                <a:latin typeface="Arial"/>
                <a:cs typeface="Arial"/>
              </a:rPr>
              <a:t>and </a:t>
            </a:r>
            <a:r>
              <a:rPr dirty="0" sz="3200" spc="-25">
                <a:solidFill>
                  <a:srgbClr val="373737"/>
                </a:solidFill>
                <a:latin typeface="Arial"/>
                <a:cs typeface="Arial"/>
              </a:rPr>
              <a:t>secured </a:t>
            </a:r>
            <a:r>
              <a:rPr dirty="0" sz="3200" spc="80">
                <a:solidFill>
                  <a:srgbClr val="373737"/>
                </a:solidFill>
                <a:latin typeface="Arial"/>
                <a:cs typeface="Arial"/>
              </a:rPr>
              <a:t>the </a:t>
            </a:r>
            <a:r>
              <a:rPr dirty="0" sz="3200" spc="50">
                <a:solidFill>
                  <a:srgbClr val="373737"/>
                </a:solidFill>
                <a:latin typeface="Arial"/>
                <a:cs typeface="Arial"/>
              </a:rPr>
              <a:t>freedom </a:t>
            </a:r>
            <a:r>
              <a:rPr dirty="0" sz="3200" spc="85">
                <a:solidFill>
                  <a:srgbClr val="373737"/>
                </a:solidFill>
                <a:latin typeface="Arial"/>
                <a:cs typeface="Arial"/>
              </a:rPr>
              <a:t>of </a:t>
            </a:r>
            <a:r>
              <a:rPr dirty="0" sz="3200" spc="70">
                <a:solidFill>
                  <a:srgbClr val="373737"/>
                </a:solidFill>
                <a:latin typeface="Arial"/>
                <a:cs typeface="Arial"/>
              </a:rPr>
              <a:t>at </a:t>
            </a:r>
            <a:r>
              <a:rPr dirty="0" sz="3200" spc="-5">
                <a:solidFill>
                  <a:srgbClr val="373737"/>
                </a:solidFill>
                <a:latin typeface="Arial"/>
                <a:cs typeface="Arial"/>
              </a:rPr>
              <a:t>least  </a:t>
            </a:r>
            <a:r>
              <a:rPr dirty="0" sz="3200" spc="-20">
                <a:solidFill>
                  <a:srgbClr val="373737"/>
                </a:solidFill>
                <a:latin typeface="Arial"/>
                <a:cs typeface="Arial"/>
              </a:rPr>
              <a:t>300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-20">
                <a:solidFill>
                  <a:srgbClr val="373737"/>
                </a:solidFill>
                <a:latin typeface="Arial"/>
                <a:cs typeface="Arial"/>
              </a:rPr>
              <a:t>enslaved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-25">
                <a:solidFill>
                  <a:srgbClr val="373737"/>
                </a:solidFill>
                <a:latin typeface="Arial"/>
                <a:cs typeface="Arial"/>
              </a:rPr>
              <a:t>people,</a:t>
            </a:r>
            <a:r>
              <a:rPr dirty="0" sz="3200" spc="-18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80">
                <a:solidFill>
                  <a:srgbClr val="373737"/>
                </a:solidFill>
                <a:latin typeface="Arial"/>
                <a:cs typeface="Arial"/>
              </a:rPr>
              <a:t>making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-285">
                <a:solidFill>
                  <a:srgbClr val="373737"/>
                </a:solidFill>
                <a:latin typeface="Arial"/>
                <a:cs typeface="Arial"/>
              </a:rPr>
              <a:t>19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145">
                <a:solidFill>
                  <a:srgbClr val="373737"/>
                </a:solidFill>
                <a:latin typeface="Arial"/>
                <a:cs typeface="Arial"/>
              </a:rPr>
              <a:t>trips</a:t>
            </a:r>
            <a:r>
              <a:rPr dirty="0" sz="3200" spc="-18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160">
                <a:solidFill>
                  <a:srgbClr val="373737"/>
                </a:solidFill>
                <a:latin typeface="Arial"/>
                <a:cs typeface="Arial"/>
              </a:rPr>
              <a:t>into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80">
                <a:solidFill>
                  <a:srgbClr val="373737"/>
                </a:solidFill>
                <a:latin typeface="Arial"/>
                <a:cs typeface="Arial"/>
              </a:rPr>
              <a:t>the  </a:t>
            </a:r>
            <a:r>
              <a:rPr dirty="0" sz="3200" spc="20">
                <a:solidFill>
                  <a:srgbClr val="373737"/>
                </a:solidFill>
                <a:latin typeface="Arial"/>
                <a:cs typeface="Arial"/>
              </a:rPr>
              <a:t>South </a:t>
            </a:r>
            <a:r>
              <a:rPr dirty="0" sz="3200" spc="60">
                <a:solidFill>
                  <a:srgbClr val="373737"/>
                </a:solidFill>
                <a:latin typeface="Arial"/>
                <a:cs typeface="Arial"/>
              </a:rPr>
              <a:t>over </a:t>
            </a:r>
            <a:r>
              <a:rPr dirty="0" sz="3200" spc="-165">
                <a:solidFill>
                  <a:srgbClr val="373737"/>
                </a:solidFill>
                <a:latin typeface="Arial"/>
                <a:cs typeface="Arial"/>
              </a:rPr>
              <a:t>10 </a:t>
            </a:r>
            <a:r>
              <a:rPr dirty="0" sz="3200" spc="-40">
                <a:solidFill>
                  <a:srgbClr val="373737"/>
                </a:solidFill>
                <a:latin typeface="Arial"/>
                <a:cs typeface="Arial"/>
              </a:rPr>
              <a:t>years, </a:t>
            </a:r>
            <a:r>
              <a:rPr dirty="0" sz="3200" spc="5">
                <a:solidFill>
                  <a:srgbClr val="373737"/>
                </a:solidFill>
                <a:latin typeface="Arial"/>
                <a:cs typeface="Arial"/>
              </a:rPr>
              <a:t>and </a:t>
            </a:r>
            <a:r>
              <a:rPr dirty="0" sz="3200" spc="-5">
                <a:solidFill>
                  <a:srgbClr val="373737"/>
                </a:solidFill>
                <a:latin typeface="Arial"/>
                <a:cs typeface="Arial"/>
              </a:rPr>
              <a:t>served 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as </a:t>
            </a:r>
            <a:r>
              <a:rPr dirty="0" sz="3200" spc="-180">
                <a:solidFill>
                  <a:srgbClr val="373737"/>
                </a:solidFill>
                <a:latin typeface="Arial"/>
                <a:cs typeface="Arial"/>
              </a:rPr>
              <a:t>a </a:t>
            </a:r>
            <a:r>
              <a:rPr dirty="0" sz="3200" spc="20">
                <a:solidFill>
                  <a:srgbClr val="373737"/>
                </a:solidFill>
                <a:latin typeface="Arial"/>
                <a:cs typeface="Arial"/>
              </a:rPr>
              <a:t>spy </a:t>
            </a:r>
            <a:r>
              <a:rPr dirty="0" sz="3200" spc="5">
                <a:solidFill>
                  <a:srgbClr val="373737"/>
                </a:solidFill>
                <a:latin typeface="Arial"/>
                <a:cs typeface="Arial"/>
              </a:rPr>
              <a:t>and  </a:t>
            </a:r>
            <a:r>
              <a:rPr dirty="0" sz="3200" spc="25">
                <a:solidFill>
                  <a:srgbClr val="373737"/>
                </a:solidFill>
                <a:latin typeface="Arial"/>
                <a:cs typeface="Arial"/>
              </a:rPr>
              <a:t>scout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155">
                <a:solidFill>
                  <a:srgbClr val="373737"/>
                </a:solidFill>
                <a:latin typeface="Arial"/>
                <a:cs typeface="Arial"/>
              </a:rPr>
              <a:t>for</a:t>
            </a:r>
            <a:r>
              <a:rPr dirty="0" sz="3200" spc="-18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80">
                <a:solidFill>
                  <a:srgbClr val="373737"/>
                </a:solidFill>
                <a:latin typeface="Arial"/>
                <a:cs typeface="Arial"/>
              </a:rPr>
              <a:t>the</a:t>
            </a:r>
            <a:r>
              <a:rPr dirty="0" sz="3200" spc="-18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90">
                <a:solidFill>
                  <a:srgbClr val="373737"/>
                </a:solidFill>
                <a:latin typeface="Arial"/>
                <a:cs typeface="Arial"/>
              </a:rPr>
              <a:t>Union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40">
                <a:solidFill>
                  <a:srgbClr val="373737"/>
                </a:solidFill>
                <a:latin typeface="Arial"/>
                <a:cs typeface="Arial"/>
              </a:rPr>
              <a:t>Army?</a:t>
            </a:r>
            <a:endParaRPr sz="3200">
              <a:latin typeface="Arial"/>
              <a:cs typeface="Arial"/>
            </a:endParaRPr>
          </a:p>
          <a:p>
            <a:pPr marL="599440" indent="-267335">
              <a:lnSpc>
                <a:spcPct val="100000"/>
              </a:lnSpc>
              <a:spcBef>
                <a:spcPts val="2230"/>
              </a:spcBef>
              <a:buAutoNum type="arabicPeriod"/>
              <a:tabLst>
                <a:tab pos="600075" algn="l"/>
              </a:tabLst>
            </a:pPr>
            <a:r>
              <a:rPr dirty="0" sz="2800" spc="65">
                <a:solidFill>
                  <a:srgbClr val="373737"/>
                </a:solidFill>
                <a:latin typeface="Arial"/>
                <a:cs typeface="Arial"/>
              </a:rPr>
              <a:t>Lorraine</a:t>
            </a:r>
            <a:r>
              <a:rPr dirty="0" sz="2800" spc="-16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800" spc="45">
                <a:solidFill>
                  <a:srgbClr val="373737"/>
                </a:solidFill>
                <a:latin typeface="Arial"/>
                <a:cs typeface="Arial"/>
              </a:rPr>
              <a:t>Hansberry</a:t>
            </a:r>
            <a:endParaRPr sz="2800">
              <a:latin typeface="Arial"/>
              <a:cs typeface="Arial"/>
            </a:endParaRPr>
          </a:p>
          <a:p>
            <a:pPr marL="678815" indent="-368935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79450" algn="l"/>
              </a:tabLst>
            </a:pPr>
            <a:r>
              <a:rPr dirty="0" sz="2800" spc="45">
                <a:solidFill>
                  <a:srgbClr val="373737"/>
                </a:solidFill>
                <a:latin typeface="Arial"/>
                <a:cs typeface="Arial"/>
              </a:rPr>
              <a:t>Patricia </a:t>
            </a:r>
            <a:r>
              <a:rPr dirty="0" sz="2800" spc="5">
                <a:solidFill>
                  <a:srgbClr val="373737"/>
                </a:solidFill>
                <a:latin typeface="Arial"/>
                <a:cs typeface="Arial"/>
              </a:rPr>
              <a:t>Roberts</a:t>
            </a:r>
            <a:r>
              <a:rPr dirty="0" sz="2800" spc="-36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800" spc="90">
                <a:solidFill>
                  <a:srgbClr val="373737"/>
                </a:solidFill>
                <a:latin typeface="Arial"/>
                <a:cs typeface="Arial"/>
              </a:rPr>
              <a:t>Harris</a:t>
            </a:r>
            <a:endParaRPr sz="2800">
              <a:latin typeface="Arial"/>
              <a:cs typeface="Arial"/>
            </a:endParaRPr>
          </a:p>
          <a:p>
            <a:pPr marL="678815" indent="-367665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79450" algn="l"/>
              </a:tabLst>
            </a:pPr>
            <a:r>
              <a:rPr dirty="0" sz="2800" spc="45">
                <a:solidFill>
                  <a:srgbClr val="373737"/>
                </a:solidFill>
                <a:latin typeface="Arial"/>
                <a:cs typeface="Arial"/>
              </a:rPr>
              <a:t>Margaret </a:t>
            </a:r>
            <a:r>
              <a:rPr dirty="0" sz="2800" spc="40">
                <a:solidFill>
                  <a:srgbClr val="373737"/>
                </a:solidFill>
                <a:latin typeface="Arial"/>
                <a:cs typeface="Arial"/>
              </a:rPr>
              <a:t>Abigail </a:t>
            </a:r>
            <a:r>
              <a:rPr dirty="0" sz="2800" spc="45">
                <a:solidFill>
                  <a:srgbClr val="373737"/>
                </a:solidFill>
                <a:latin typeface="Arial"/>
                <a:cs typeface="Arial"/>
              </a:rPr>
              <a:t>Walker</a:t>
            </a:r>
            <a:r>
              <a:rPr dirty="0" sz="2800" spc="-56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800" spc="20">
                <a:solidFill>
                  <a:srgbClr val="373737"/>
                </a:solidFill>
                <a:latin typeface="Arial"/>
                <a:cs typeface="Arial"/>
              </a:rPr>
              <a:t>Alexander</a:t>
            </a:r>
            <a:endParaRPr sz="2800">
              <a:latin typeface="Arial"/>
              <a:cs typeface="Arial"/>
            </a:endParaRPr>
          </a:p>
          <a:p>
            <a:pPr marL="599440" indent="-291465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00075" algn="l"/>
              </a:tabLst>
            </a:pPr>
            <a:r>
              <a:rPr dirty="0" sz="2800" spc="114">
                <a:solidFill>
                  <a:srgbClr val="373737"/>
                </a:solidFill>
                <a:latin typeface="Arial"/>
                <a:cs typeface="Arial"/>
              </a:rPr>
              <a:t>Harriet</a:t>
            </a:r>
            <a:r>
              <a:rPr dirty="0" sz="2800" spc="-16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800" spc="35">
                <a:solidFill>
                  <a:srgbClr val="373737"/>
                </a:solidFill>
                <a:latin typeface="Arial"/>
                <a:cs typeface="Arial"/>
              </a:rPr>
              <a:t>Tubman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" y="6839252"/>
            <a:ext cx="1211579" cy="412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38029" y="1565902"/>
            <a:ext cx="4303395" cy="49784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2800" spc="-45">
                <a:solidFill>
                  <a:srgbClr val="373737"/>
                </a:solidFill>
                <a:latin typeface="Arial"/>
                <a:cs typeface="Arial"/>
              </a:rPr>
              <a:t>Ans: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16100"/>
              </a:lnSpc>
            </a:pPr>
            <a:r>
              <a:rPr dirty="0" sz="2800" spc="114">
                <a:latin typeface="Arial"/>
                <a:cs typeface="Arial"/>
              </a:rPr>
              <a:t>Harriet </a:t>
            </a:r>
            <a:r>
              <a:rPr dirty="0" sz="2800" spc="35">
                <a:latin typeface="Arial"/>
                <a:cs typeface="Arial"/>
              </a:rPr>
              <a:t>Tubman </a:t>
            </a:r>
            <a:r>
              <a:rPr dirty="0" sz="2800" spc="-40">
                <a:latin typeface="Arial"/>
                <a:cs typeface="Arial"/>
              </a:rPr>
              <a:t>was </a:t>
            </a:r>
            <a:r>
              <a:rPr dirty="0" sz="2800" spc="-155">
                <a:latin typeface="Arial"/>
                <a:cs typeface="Arial"/>
              </a:rPr>
              <a:t>a  </a:t>
            </a:r>
            <a:r>
              <a:rPr dirty="0" sz="2800" spc="65">
                <a:latin typeface="Arial"/>
                <a:cs typeface="Arial"/>
              </a:rPr>
              <a:t>conductor </a:t>
            </a:r>
            <a:r>
              <a:rPr dirty="0" sz="2800" spc="45">
                <a:latin typeface="Arial"/>
                <a:cs typeface="Arial"/>
              </a:rPr>
              <a:t>on </a:t>
            </a:r>
            <a:r>
              <a:rPr dirty="0" sz="2800" spc="70">
                <a:latin typeface="Arial"/>
                <a:cs typeface="Arial"/>
              </a:rPr>
              <a:t>the  </a:t>
            </a:r>
            <a:r>
              <a:rPr dirty="0" sz="2800" spc="60">
                <a:latin typeface="Arial"/>
                <a:cs typeface="Arial"/>
              </a:rPr>
              <a:t>Underground </a:t>
            </a:r>
            <a:r>
              <a:rPr dirty="0" sz="2800" spc="25">
                <a:latin typeface="Arial"/>
                <a:cs typeface="Arial"/>
              </a:rPr>
              <a:t>Railroad</a:t>
            </a:r>
            <a:r>
              <a:rPr dirty="0" sz="2800" spc="-434">
                <a:latin typeface="Arial"/>
                <a:cs typeface="Arial"/>
              </a:rPr>
              <a:t> </a:t>
            </a:r>
            <a:r>
              <a:rPr dirty="0" sz="2800" spc="5">
                <a:latin typeface="Arial"/>
                <a:cs typeface="Arial"/>
              </a:rPr>
              <a:t>and  </a:t>
            </a:r>
            <a:r>
              <a:rPr dirty="0" sz="2800" spc="-20">
                <a:latin typeface="Arial"/>
                <a:cs typeface="Arial"/>
              </a:rPr>
              <a:t>secured </a:t>
            </a:r>
            <a:r>
              <a:rPr dirty="0" sz="2800" spc="70">
                <a:latin typeface="Arial"/>
                <a:cs typeface="Arial"/>
              </a:rPr>
              <a:t>the </a:t>
            </a:r>
            <a:r>
              <a:rPr dirty="0" sz="2800" spc="45">
                <a:latin typeface="Arial"/>
                <a:cs typeface="Arial"/>
              </a:rPr>
              <a:t>freedom </a:t>
            </a:r>
            <a:r>
              <a:rPr dirty="0" sz="2800" spc="75">
                <a:latin typeface="Arial"/>
                <a:cs typeface="Arial"/>
              </a:rPr>
              <a:t>of </a:t>
            </a:r>
            <a:r>
              <a:rPr dirty="0" sz="2800" spc="60">
                <a:latin typeface="Arial"/>
                <a:cs typeface="Arial"/>
              </a:rPr>
              <a:t>at  </a:t>
            </a:r>
            <a:r>
              <a:rPr dirty="0" sz="2800" spc="-5">
                <a:latin typeface="Arial"/>
                <a:cs typeface="Arial"/>
              </a:rPr>
              <a:t>least </a:t>
            </a:r>
            <a:r>
              <a:rPr dirty="0" sz="2800" spc="-15">
                <a:latin typeface="Arial"/>
                <a:cs typeface="Arial"/>
              </a:rPr>
              <a:t>300 </a:t>
            </a:r>
            <a:r>
              <a:rPr dirty="0" sz="2800" spc="-20">
                <a:latin typeface="Arial"/>
                <a:cs typeface="Arial"/>
              </a:rPr>
              <a:t>enslaved people,  </a:t>
            </a:r>
            <a:r>
              <a:rPr dirty="0" sz="2800" spc="70">
                <a:latin typeface="Arial"/>
                <a:cs typeface="Arial"/>
              </a:rPr>
              <a:t>making </a:t>
            </a:r>
            <a:r>
              <a:rPr dirty="0" sz="2800" spc="-250">
                <a:latin typeface="Arial"/>
                <a:cs typeface="Arial"/>
              </a:rPr>
              <a:t>19 </a:t>
            </a:r>
            <a:r>
              <a:rPr dirty="0" sz="2800" spc="130">
                <a:latin typeface="Arial"/>
                <a:cs typeface="Arial"/>
              </a:rPr>
              <a:t>trips </a:t>
            </a:r>
            <a:r>
              <a:rPr dirty="0" sz="2800" spc="140">
                <a:latin typeface="Arial"/>
                <a:cs typeface="Arial"/>
              </a:rPr>
              <a:t>into </a:t>
            </a:r>
            <a:r>
              <a:rPr dirty="0" sz="2800" spc="70">
                <a:latin typeface="Arial"/>
                <a:cs typeface="Arial"/>
              </a:rPr>
              <a:t>the  </a:t>
            </a:r>
            <a:r>
              <a:rPr dirty="0" sz="2800" spc="20">
                <a:latin typeface="Arial"/>
                <a:cs typeface="Arial"/>
              </a:rPr>
              <a:t>South </a:t>
            </a:r>
            <a:r>
              <a:rPr dirty="0" sz="2800" spc="50">
                <a:latin typeface="Arial"/>
                <a:cs typeface="Arial"/>
              </a:rPr>
              <a:t>over </a:t>
            </a:r>
            <a:r>
              <a:rPr dirty="0" sz="2800" spc="-145">
                <a:latin typeface="Arial"/>
                <a:cs typeface="Arial"/>
              </a:rPr>
              <a:t>10 </a:t>
            </a:r>
            <a:r>
              <a:rPr dirty="0" sz="2800" spc="-35">
                <a:latin typeface="Arial"/>
                <a:cs typeface="Arial"/>
              </a:rPr>
              <a:t>years, </a:t>
            </a:r>
            <a:r>
              <a:rPr dirty="0" sz="2800" spc="5">
                <a:latin typeface="Arial"/>
                <a:cs typeface="Arial"/>
              </a:rPr>
              <a:t>and  </a:t>
            </a:r>
            <a:r>
              <a:rPr dirty="0" sz="2800" spc="-5">
                <a:latin typeface="Arial"/>
                <a:cs typeface="Arial"/>
              </a:rPr>
              <a:t>served </a:t>
            </a:r>
            <a:r>
              <a:rPr dirty="0" sz="2800" spc="-160">
                <a:latin typeface="Arial"/>
                <a:cs typeface="Arial"/>
              </a:rPr>
              <a:t>as </a:t>
            </a:r>
            <a:r>
              <a:rPr dirty="0" sz="2800" spc="-155">
                <a:latin typeface="Arial"/>
                <a:cs typeface="Arial"/>
              </a:rPr>
              <a:t>a </a:t>
            </a:r>
            <a:r>
              <a:rPr dirty="0" sz="2800" spc="15">
                <a:latin typeface="Arial"/>
                <a:cs typeface="Arial"/>
              </a:rPr>
              <a:t>spy </a:t>
            </a:r>
            <a:r>
              <a:rPr dirty="0" sz="2800" spc="5">
                <a:latin typeface="Arial"/>
                <a:cs typeface="Arial"/>
              </a:rPr>
              <a:t>and </a:t>
            </a:r>
            <a:r>
              <a:rPr dirty="0" sz="2800" spc="20">
                <a:latin typeface="Arial"/>
                <a:cs typeface="Arial"/>
              </a:rPr>
              <a:t>scout  </a:t>
            </a:r>
            <a:r>
              <a:rPr dirty="0" sz="2800" spc="135">
                <a:latin typeface="Arial"/>
                <a:cs typeface="Arial"/>
              </a:rPr>
              <a:t>for</a:t>
            </a:r>
            <a:r>
              <a:rPr dirty="0" sz="2800" spc="-160">
                <a:latin typeface="Arial"/>
                <a:cs typeface="Arial"/>
              </a:rPr>
              <a:t> </a:t>
            </a:r>
            <a:r>
              <a:rPr dirty="0" sz="2800" spc="70">
                <a:latin typeface="Arial"/>
                <a:cs typeface="Arial"/>
              </a:rPr>
              <a:t>the</a:t>
            </a:r>
            <a:r>
              <a:rPr dirty="0" sz="2800" spc="-160">
                <a:latin typeface="Arial"/>
                <a:cs typeface="Arial"/>
              </a:rPr>
              <a:t> </a:t>
            </a:r>
            <a:r>
              <a:rPr dirty="0" sz="2800" spc="80">
                <a:latin typeface="Arial"/>
                <a:cs typeface="Arial"/>
              </a:rPr>
              <a:t>Union</a:t>
            </a:r>
            <a:r>
              <a:rPr dirty="0" sz="2800" spc="-160">
                <a:latin typeface="Arial"/>
                <a:cs typeface="Arial"/>
              </a:rPr>
              <a:t> </a:t>
            </a:r>
            <a:r>
              <a:rPr dirty="0" sz="2800" spc="70">
                <a:latin typeface="Arial"/>
                <a:cs typeface="Arial"/>
              </a:rPr>
              <a:t>Army.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4152" y="1780580"/>
            <a:ext cx="3600449" cy="4800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0"/>
              <a:t>Hope</a:t>
            </a:r>
            <a:r>
              <a:rPr dirty="0" spc="-250"/>
              <a:t> </a:t>
            </a:r>
            <a:r>
              <a:rPr dirty="0" spc="114"/>
              <a:t>you</a:t>
            </a:r>
            <a:r>
              <a:rPr dirty="0" spc="-250"/>
              <a:t> </a:t>
            </a:r>
            <a:r>
              <a:rPr dirty="0" spc="45"/>
              <a:t>enjoyed</a:t>
            </a:r>
            <a:r>
              <a:rPr dirty="0" spc="-245"/>
              <a:t> </a:t>
            </a:r>
            <a:r>
              <a:rPr dirty="0" spc="110"/>
              <a:t>the</a:t>
            </a:r>
            <a:r>
              <a:rPr dirty="0" spc="-250"/>
              <a:t> </a:t>
            </a:r>
            <a:r>
              <a:rPr dirty="0" spc="85"/>
              <a:t>quiz!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9799" y="2069683"/>
            <a:ext cx="3792179" cy="4514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01264" y="2063741"/>
            <a:ext cx="3705225" cy="44831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2800" spc="-45">
                <a:solidFill>
                  <a:srgbClr val="373737"/>
                </a:solidFill>
                <a:latin typeface="Arial"/>
                <a:cs typeface="Arial"/>
              </a:rPr>
              <a:t>Ans: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16100"/>
              </a:lnSpc>
            </a:pPr>
            <a:r>
              <a:rPr dirty="0" sz="2800" spc="-10">
                <a:latin typeface="Arial"/>
                <a:cs typeface="Arial"/>
              </a:rPr>
              <a:t>Maya </a:t>
            </a:r>
            <a:r>
              <a:rPr dirty="0" sz="2800" spc="10">
                <a:latin typeface="Arial"/>
                <a:cs typeface="Arial"/>
              </a:rPr>
              <a:t>Angelou </a:t>
            </a:r>
            <a:r>
              <a:rPr dirty="0" sz="2800" spc="-40">
                <a:latin typeface="Arial"/>
                <a:cs typeface="Arial"/>
              </a:rPr>
              <a:t>was </a:t>
            </a:r>
            <a:r>
              <a:rPr dirty="0" sz="2800" spc="70">
                <a:latin typeface="Arial"/>
                <a:cs typeface="Arial"/>
              </a:rPr>
              <a:t>the  </a:t>
            </a:r>
            <a:r>
              <a:rPr dirty="0" sz="2800" spc="-15">
                <a:latin typeface="Arial"/>
                <a:cs typeface="Arial"/>
              </a:rPr>
              <a:t>dancer, </a:t>
            </a:r>
            <a:r>
              <a:rPr dirty="0" sz="2800" spc="5">
                <a:latin typeface="Arial"/>
                <a:cs typeface="Arial"/>
              </a:rPr>
              <a:t>singer, </a:t>
            </a:r>
            <a:r>
              <a:rPr dirty="0" sz="2800" spc="25">
                <a:latin typeface="Arial"/>
                <a:cs typeface="Arial"/>
              </a:rPr>
              <a:t>actor,  </a:t>
            </a:r>
            <a:r>
              <a:rPr dirty="0" sz="2800" spc="50">
                <a:latin typeface="Arial"/>
                <a:cs typeface="Arial"/>
              </a:rPr>
              <a:t>fundraiser, </a:t>
            </a:r>
            <a:r>
              <a:rPr dirty="0" sz="2800" spc="60">
                <a:latin typeface="Arial"/>
                <a:cs typeface="Arial"/>
              </a:rPr>
              <a:t>author,</a:t>
            </a:r>
            <a:r>
              <a:rPr dirty="0" sz="2800" spc="-415">
                <a:latin typeface="Arial"/>
                <a:cs typeface="Arial"/>
              </a:rPr>
              <a:t> </a:t>
            </a:r>
            <a:r>
              <a:rPr dirty="0" sz="2800" spc="5">
                <a:latin typeface="Arial"/>
                <a:cs typeface="Arial"/>
              </a:rPr>
              <a:t>and  </a:t>
            </a:r>
            <a:r>
              <a:rPr dirty="0" sz="2800" spc="40">
                <a:latin typeface="Arial"/>
                <a:cs typeface="Arial"/>
              </a:rPr>
              <a:t>poet </a:t>
            </a:r>
            <a:r>
              <a:rPr dirty="0" sz="2800" spc="90">
                <a:latin typeface="Arial"/>
                <a:cs typeface="Arial"/>
              </a:rPr>
              <a:t>who </a:t>
            </a:r>
            <a:r>
              <a:rPr dirty="0" sz="2800">
                <a:latin typeface="Arial"/>
                <a:cs typeface="Arial"/>
              </a:rPr>
              <a:t>read </a:t>
            </a:r>
            <a:r>
              <a:rPr dirty="0" sz="2800" spc="-155">
                <a:latin typeface="Arial"/>
                <a:cs typeface="Arial"/>
              </a:rPr>
              <a:t>a  </a:t>
            </a:r>
            <a:r>
              <a:rPr dirty="0" sz="2800" spc="10">
                <a:latin typeface="Arial"/>
                <a:cs typeface="Arial"/>
              </a:rPr>
              <a:t>specially-composed  </a:t>
            </a:r>
            <a:r>
              <a:rPr dirty="0" sz="2800" spc="15">
                <a:latin typeface="Arial"/>
                <a:cs typeface="Arial"/>
              </a:rPr>
              <a:t>poem </a:t>
            </a:r>
            <a:r>
              <a:rPr dirty="0" sz="2800" spc="60">
                <a:latin typeface="Arial"/>
                <a:cs typeface="Arial"/>
              </a:rPr>
              <a:t>at </a:t>
            </a:r>
            <a:r>
              <a:rPr dirty="0" sz="2800" spc="25">
                <a:latin typeface="Arial"/>
                <a:cs typeface="Arial"/>
              </a:rPr>
              <a:t>President </a:t>
            </a:r>
            <a:r>
              <a:rPr dirty="0" sz="2800" spc="105">
                <a:latin typeface="Arial"/>
                <a:cs typeface="Arial"/>
              </a:rPr>
              <a:t>Bill  </a:t>
            </a:r>
            <a:r>
              <a:rPr dirty="0" sz="2800" spc="50">
                <a:latin typeface="Arial"/>
                <a:cs typeface="Arial"/>
              </a:rPr>
              <a:t>Clinton's </a:t>
            </a:r>
            <a:r>
              <a:rPr dirty="0" sz="2800" spc="75">
                <a:latin typeface="Arial"/>
                <a:cs typeface="Arial"/>
              </a:rPr>
              <a:t>inauguration  </a:t>
            </a:r>
            <a:r>
              <a:rPr dirty="0" sz="2800" spc="160">
                <a:latin typeface="Arial"/>
                <a:cs typeface="Arial"/>
              </a:rPr>
              <a:t>in</a:t>
            </a:r>
            <a:r>
              <a:rPr dirty="0" sz="2800" spc="-160">
                <a:latin typeface="Arial"/>
                <a:cs typeface="Arial"/>
              </a:rPr>
              <a:t> </a:t>
            </a:r>
            <a:r>
              <a:rPr dirty="0" sz="2800" spc="-200">
                <a:latin typeface="Arial"/>
                <a:cs typeface="Arial"/>
              </a:rPr>
              <a:t>1993.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" y="6839252"/>
            <a:ext cx="1211579" cy="412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690816"/>
            <a:ext cx="277304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30">
                <a:solidFill>
                  <a:srgbClr val="738677"/>
                </a:solidFill>
              </a:rPr>
              <a:t>QUESTION</a:t>
            </a:r>
            <a:r>
              <a:rPr dirty="0" sz="3200" spc="20">
                <a:solidFill>
                  <a:srgbClr val="738677"/>
                </a:solidFill>
              </a:rPr>
              <a:t> </a:t>
            </a:r>
            <a:r>
              <a:rPr dirty="0" sz="3200" spc="50">
                <a:solidFill>
                  <a:srgbClr val="738677"/>
                </a:solidFill>
              </a:rPr>
              <a:t>#2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18819" y="1338049"/>
            <a:ext cx="8117840" cy="4810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000"/>
              </a:lnSpc>
              <a:spcBef>
                <a:spcPts val="100"/>
              </a:spcBef>
            </a:pPr>
            <a:r>
              <a:rPr dirty="0" sz="3200" spc="10">
                <a:solidFill>
                  <a:srgbClr val="373737"/>
                </a:solidFill>
                <a:latin typeface="Arial"/>
                <a:cs typeface="Arial"/>
              </a:rPr>
              <a:t>Who </a:t>
            </a:r>
            <a:r>
              <a:rPr dirty="0" sz="3200" spc="-45">
                <a:solidFill>
                  <a:srgbClr val="373737"/>
                </a:solidFill>
                <a:latin typeface="Arial"/>
                <a:cs typeface="Arial"/>
              </a:rPr>
              <a:t>was </a:t>
            </a:r>
            <a:r>
              <a:rPr dirty="0" sz="3200" spc="80">
                <a:solidFill>
                  <a:srgbClr val="373737"/>
                </a:solidFill>
                <a:latin typeface="Arial"/>
                <a:cs typeface="Arial"/>
              </a:rPr>
              <a:t>the </a:t>
            </a:r>
            <a:r>
              <a:rPr dirty="0" sz="3200" spc="170">
                <a:solidFill>
                  <a:srgbClr val="373737"/>
                </a:solidFill>
                <a:latin typeface="Arial"/>
                <a:cs typeface="Arial"/>
              </a:rPr>
              <a:t>first </a:t>
            </a:r>
            <a:r>
              <a:rPr dirty="0" sz="3200" spc="30">
                <a:solidFill>
                  <a:srgbClr val="373737"/>
                </a:solidFill>
                <a:latin typeface="Arial"/>
                <a:cs typeface="Arial"/>
              </a:rPr>
              <a:t>black </a:t>
            </a:r>
            <a:r>
              <a:rPr dirty="0" sz="3200" spc="10">
                <a:solidFill>
                  <a:srgbClr val="373737"/>
                </a:solidFill>
                <a:latin typeface="Arial"/>
                <a:cs typeface="Arial"/>
              </a:rPr>
              <a:t>female newspaper  </a:t>
            </a:r>
            <a:r>
              <a:rPr dirty="0" sz="3200" spc="75">
                <a:solidFill>
                  <a:srgbClr val="373737"/>
                </a:solidFill>
                <a:latin typeface="Arial"/>
                <a:cs typeface="Arial"/>
              </a:rPr>
              <a:t>publisher </a:t>
            </a:r>
            <a:r>
              <a:rPr dirty="0" sz="3200" spc="5">
                <a:solidFill>
                  <a:srgbClr val="373737"/>
                </a:solidFill>
                <a:latin typeface="Arial"/>
                <a:cs typeface="Arial"/>
              </a:rPr>
              <a:t>and </a:t>
            </a:r>
            <a:r>
              <a:rPr dirty="0" sz="3200" spc="114">
                <a:solidFill>
                  <a:srgbClr val="373737"/>
                </a:solidFill>
                <a:latin typeface="Arial"/>
                <a:cs typeface="Arial"/>
              </a:rPr>
              <a:t>editor </a:t>
            </a:r>
            <a:r>
              <a:rPr dirty="0" sz="3200" spc="180">
                <a:solidFill>
                  <a:srgbClr val="373737"/>
                </a:solidFill>
                <a:latin typeface="Arial"/>
                <a:cs typeface="Arial"/>
              </a:rPr>
              <a:t>in </a:t>
            </a:r>
            <a:r>
              <a:rPr dirty="0" sz="3200" spc="140">
                <a:solidFill>
                  <a:srgbClr val="373737"/>
                </a:solidFill>
                <a:latin typeface="Arial"/>
                <a:cs typeface="Arial"/>
              </a:rPr>
              <a:t>North </a:t>
            </a:r>
            <a:r>
              <a:rPr dirty="0" sz="3200" spc="30">
                <a:solidFill>
                  <a:srgbClr val="373737"/>
                </a:solidFill>
                <a:latin typeface="Arial"/>
                <a:cs typeface="Arial"/>
              </a:rPr>
              <a:t>America </a:t>
            </a:r>
            <a:r>
              <a:rPr dirty="0" sz="3200" spc="75">
                <a:solidFill>
                  <a:srgbClr val="373737"/>
                </a:solidFill>
                <a:latin typeface="Arial"/>
                <a:cs typeface="Arial"/>
              </a:rPr>
              <a:t>(in  </a:t>
            </a:r>
            <a:r>
              <a:rPr dirty="0" sz="3200" spc="60">
                <a:solidFill>
                  <a:srgbClr val="373737"/>
                </a:solidFill>
                <a:latin typeface="Arial"/>
                <a:cs typeface="Arial"/>
              </a:rPr>
              <a:t>Ontario,</a:t>
            </a:r>
            <a:r>
              <a:rPr dirty="0" sz="3200" spc="-19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-110">
                <a:solidFill>
                  <a:srgbClr val="373737"/>
                </a:solidFill>
                <a:latin typeface="Arial"/>
                <a:cs typeface="Arial"/>
              </a:rPr>
              <a:t>Canada),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5">
                <a:solidFill>
                  <a:srgbClr val="373737"/>
                </a:solidFill>
                <a:latin typeface="Arial"/>
                <a:cs typeface="Arial"/>
              </a:rPr>
              <a:t>and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80">
                <a:solidFill>
                  <a:srgbClr val="373737"/>
                </a:solidFill>
                <a:latin typeface="Arial"/>
                <a:cs typeface="Arial"/>
              </a:rPr>
              <a:t>the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170">
                <a:solidFill>
                  <a:srgbClr val="373737"/>
                </a:solidFill>
                <a:latin typeface="Arial"/>
                <a:cs typeface="Arial"/>
              </a:rPr>
              <a:t>first</a:t>
            </a:r>
            <a:r>
              <a:rPr dirty="0" sz="3200" spc="-19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30">
                <a:solidFill>
                  <a:srgbClr val="373737"/>
                </a:solidFill>
                <a:latin typeface="Arial"/>
                <a:cs typeface="Arial"/>
              </a:rPr>
              <a:t>black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70">
                <a:solidFill>
                  <a:srgbClr val="373737"/>
                </a:solidFill>
                <a:latin typeface="Arial"/>
                <a:cs typeface="Arial"/>
              </a:rPr>
              <a:t>woman  </a:t>
            </a:r>
            <a:r>
              <a:rPr dirty="0" sz="3200" spc="145">
                <a:solidFill>
                  <a:srgbClr val="373737"/>
                </a:solidFill>
                <a:latin typeface="Arial"/>
                <a:cs typeface="Arial"/>
              </a:rPr>
              <a:t>to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100">
                <a:solidFill>
                  <a:srgbClr val="373737"/>
                </a:solidFill>
                <a:latin typeface="Arial"/>
                <a:cs typeface="Arial"/>
              </a:rPr>
              <a:t>enroll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180">
                <a:solidFill>
                  <a:srgbClr val="373737"/>
                </a:solidFill>
                <a:latin typeface="Arial"/>
                <a:cs typeface="Arial"/>
              </a:rPr>
              <a:t>in</a:t>
            </a:r>
            <a:r>
              <a:rPr dirty="0" sz="3200" spc="-18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85">
                <a:solidFill>
                  <a:srgbClr val="373737"/>
                </a:solidFill>
                <a:latin typeface="Arial"/>
                <a:cs typeface="Arial"/>
              </a:rPr>
              <a:t>law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373737"/>
                </a:solidFill>
                <a:latin typeface="Arial"/>
                <a:cs typeface="Arial"/>
              </a:rPr>
              <a:t>school</a:t>
            </a:r>
            <a:r>
              <a:rPr dirty="0" sz="3200" spc="-18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-130">
                <a:solidFill>
                  <a:srgbClr val="373737"/>
                </a:solidFill>
                <a:latin typeface="Arial"/>
                <a:cs typeface="Arial"/>
              </a:rPr>
              <a:t>(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90">
                <a:solidFill>
                  <a:srgbClr val="373737"/>
                </a:solidFill>
                <a:latin typeface="Arial"/>
                <a:cs typeface="Arial"/>
              </a:rPr>
              <a:t>Howard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50">
                <a:solidFill>
                  <a:srgbClr val="373737"/>
                </a:solidFill>
                <a:latin typeface="Arial"/>
                <a:cs typeface="Arial"/>
              </a:rPr>
              <a:t>University)?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00">
              <a:latin typeface="Arial"/>
              <a:cs typeface="Arial"/>
            </a:endParaRPr>
          </a:p>
          <a:p>
            <a:pPr marL="678815" indent="-346710">
              <a:lnSpc>
                <a:spcPct val="100000"/>
              </a:lnSpc>
              <a:buAutoNum type="arabicPeriod"/>
              <a:tabLst>
                <a:tab pos="679450" algn="l"/>
              </a:tabLst>
            </a:pPr>
            <a:r>
              <a:rPr dirty="0" sz="2800" spc="95">
                <a:solidFill>
                  <a:srgbClr val="373737"/>
                </a:solidFill>
                <a:latin typeface="Arial"/>
                <a:cs typeface="Arial"/>
              </a:rPr>
              <a:t>Mary </a:t>
            </a:r>
            <a:r>
              <a:rPr dirty="0" sz="2800" spc="60">
                <a:solidFill>
                  <a:srgbClr val="373737"/>
                </a:solidFill>
                <a:latin typeface="Arial"/>
                <a:cs typeface="Arial"/>
              </a:rPr>
              <a:t>Ann</a:t>
            </a:r>
            <a:r>
              <a:rPr dirty="0" sz="2800" spc="-50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800" spc="-60">
                <a:solidFill>
                  <a:srgbClr val="373737"/>
                </a:solidFill>
                <a:latin typeface="Arial"/>
                <a:cs typeface="Arial"/>
              </a:rPr>
              <a:t>Shadd </a:t>
            </a:r>
            <a:r>
              <a:rPr dirty="0" sz="2800">
                <a:solidFill>
                  <a:srgbClr val="373737"/>
                </a:solidFill>
                <a:latin typeface="Arial"/>
                <a:cs typeface="Arial"/>
              </a:rPr>
              <a:t>Cary</a:t>
            </a:r>
            <a:endParaRPr sz="2800">
              <a:latin typeface="Arial"/>
              <a:cs typeface="Arial"/>
            </a:endParaRPr>
          </a:p>
          <a:p>
            <a:pPr marL="599440" indent="-28956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00075" algn="l"/>
              </a:tabLst>
            </a:pPr>
            <a:r>
              <a:rPr dirty="0" sz="2800" spc="140">
                <a:solidFill>
                  <a:srgbClr val="373737"/>
                </a:solidFill>
                <a:latin typeface="Arial"/>
                <a:cs typeface="Arial"/>
              </a:rPr>
              <a:t>Griffith</a:t>
            </a:r>
            <a:r>
              <a:rPr dirty="0" sz="2800" spc="-16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800" spc="-15">
                <a:solidFill>
                  <a:srgbClr val="373737"/>
                </a:solidFill>
                <a:latin typeface="Arial"/>
                <a:cs typeface="Arial"/>
              </a:rPr>
              <a:t>Joyner</a:t>
            </a:r>
            <a:endParaRPr sz="2800">
              <a:latin typeface="Arial"/>
              <a:cs typeface="Arial"/>
            </a:endParaRPr>
          </a:p>
          <a:p>
            <a:pPr marL="599440" indent="-28829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00075" algn="l"/>
              </a:tabLst>
            </a:pPr>
            <a:r>
              <a:rPr dirty="0" sz="2800" spc="114">
                <a:solidFill>
                  <a:srgbClr val="373737"/>
                </a:solidFill>
                <a:latin typeface="Arial"/>
                <a:cs typeface="Arial"/>
              </a:rPr>
              <a:t>Harriet</a:t>
            </a:r>
            <a:r>
              <a:rPr dirty="0" sz="2800" spc="-16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800" spc="35">
                <a:solidFill>
                  <a:srgbClr val="373737"/>
                </a:solidFill>
                <a:latin typeface="Arial"/>
                <a:cs typeface="Arial"/>
              </a:rPr>
              <a:t>Tubman</a:t>
            </a:r>
            <a:endParaRPr sz="2800">
              <a:latin typeface="Arial"/>
              <a:cs typeface="Arial"/>
            </a:endParaRPr>
          </a:p>
          <a:p>
            <a:pPr marL="599440" indent="-291465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00075" algn="l"/>
              </a:tabLst>
            </a:pPr>
            <a:r>
              <a:rPr dirty="0" sz="2800" spc="-5">
                <a:solidFill>
                  <a:srgbClr val="373737"/>
                </a:solidFill>
                <a:latin typeface="Arial"/>
                <a:cs typeface="Arial"/>
              </a:rPr>
              <a:t>Ella </a:t>
            </a:r>
            <a:r>
              <a:rPr dirty="0" sz="2800" spc="-150">
                <a:solidFill>
                  <a:srgbClr val="373737"/>
                </a:solidFill>
                <a:latin typeface="Arial"/>
                <a:cs typeface="Arial"/>
              </a:rPr>
              <a:t>Jane</a:t>
            </a:r>
            <a:r>
              <a:rPr dirty="0" sz="2800" spc="-31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800" spc="30">
                <a:solidFill>
                  <a:srgbClr val="373737"/>
                </a:solidFill>
                <a:latin typeface="Arial"/>
                <a:cs typeface="Arial"/>
              </a:rPr>
              <a:t>Fitzgerald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" y="6839252"/>
            <a:ext cx="1211579" cy="412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1272" y="1565902"/>
            <a:ext cx="3903979" cy="49784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2800" spc="-45">
                <a:solidFill>
                  <a:srgbClr val="373737"/>
                </a:solidFill>
                <a:latin typeface="Arial"/>
                <a:cs typeface="Arial"/>
              </a:rPr>
              <a:t>Ans: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16100"/>
              </a:lnSpc>
            </a:pPr>
            <a:r>
              <a:rPr dirty="0" sz="2800" spc="95">
                <a:latin typeface="Arial"/>
                <a:cs typeface="Arial"/>
              </a:rPr>
              <a:t>Mary </a:t>
            </a:r>
            <a:r>
              <a:rPr dirty="0" sz="2800" spc="60">
                <a:latin typeface="Arial"/>
                <a:cs typeface="Arial"/>
              </a:rPr>
              <a:t>Ann </a:t>
            </a:r>
            <a:r>
              <a:rPr dirty="0" sz="2800" spc="-60">
                <a:latin typeface="Arial"/>
                <a:cs typeface="Arial"/>
              </a:rPr>
              <a:t>Shadd </a:t>
            </a:r>
            <a:r>
              <a:rPr dirty="0" sz="2800">
                <a:latin typeface="Arial"/>
                <a:cs typeface="Arial"/>
              </a:rPr>
              <a:t>Cary  </a:t>
            </a:r>
            <a:r>
              <a:rPr dirty="0" sz="2800" spc="-40">
                <a:latin typeface="Arial"/>
                <a:cs typeface="Arial"/>
              </a:rPr>
              <a:t>was </a:t>
            </a:r>
            <a:r>
              <a:rPr dirty="0" sz="2800" spc="70">
                <a:latin typeface="Arial"/>
                <a:cs typeface="Arial"/>
              </a:rPr>
              <a:t>the </a:t>
            </a:r>
            <a:r>
              <a:rPr dirty="0" sz="2800" spc="150">
                <a:latin typeface="Arial"/>
                <a:cs typeface="Arial"/>
              </a:rPr>
              <a:t>first </a:t>
            </a:r>
            <a:r>
              <a:rPr dirty="0" sz="2800" spc="25">
                <a:latin typeface="Arial"/>
                <a:cs typeface="Arial"/>
              </a:rPr>
              <a:t>black  </a:t>
            </a:r>
            <a:r>
              <a:rPr dirty="0" sz="2800" spc="10">
                <a:latin typeface="Arial"/>
                <a:cs typeface="Arial"/>
              </a:rPr>
              <a:t>female </a:t>
            </a:r>
            <a:r>
              <a:rPr dirty="0" sz="2800" spc="5">
                <a:latin typeface="Arial"/>
                <a:cs typeface="Arial"/>
              </a:rPr>
              <a:t>newspaper  </a:t>
            </a:r>
            <a:r>
              <a:rPr dirty="0" sz="2800" spc="65">
                <a:latin typeface="Arial"/>
                <a:cs typeface="Arial"/>
              </a:rPr>
              <a:t>publisher </a:t>
            </a:r>
            <a:r>
              <a:rPr dirty="0" sz="2800" spc="5">
                <a:latin typeface="Arial"/>
                <a:cs typeface="Arial"/>
              </a:rPr>
              <a:t>and </a:t>
            </a:r>
            <a:r>
              <a:rPr dirty="0" sz="2800" spc="100">
                <a:latin typeface="Arial"/>
                <a:cs typeface="Arial"/>
              </a:rPr>
              <a:t>editor </a:t>
            </a:r>
            <a:r>
              <a:rPr dirty="0" sz="2800" spc="160">
                <a:latin typeface="Arial"/>
                <a:cs typeface="Arial"/>
              </a:rPr>
              <a:t>in  </a:t>
            </a:r>
            <a:r>
              <a:rPr dirty="0" sz="2800" spc="125">
                <a:latin typeface="Arial"/>
                <a:cs typeface="Arial"/>
              </a:rPr>
              <a:t>North </a:t>
            </a:r>
            <a:r>
              <a:rPr dirty="0" sz="2800" spc="25">
                <a:latin typeface="Arial"/>
                <a:cs typeface="Arial"/>
              </a:rPr>
              <a:t>America </a:t>
            </a:r>
            <a:r>
              <a:rPr dirty="0" sz="2800" spc="70">
                <a:latin typeface="Arial"/>
                <a:cs typeface="Arial"/>
              </a:rPr>
              <a:t>(in  </a:t>
            </a:r>
            <a:r>
              <a:rPr dirty="0" sz="2800" spc="50">
                <a:latin typeface="Arial"/>
                <a:cs typeface="Arial"/>
              </a:rPr>
              <a:t>Ontario, </a:t>
            </a:r>
            <a:r>
              <a:rPr dirty="0" sz="2800" spc="-100">
                <a:latin typeface="Arial"/>
                <a:cs typeface="Arial"/>
              </a:rPr>
              <a:t>Canada), </a:t>
            </a:r>
            <a:r>
              <a:rPr dirty="0" sz="2800" spc="5">
                <a:latin typeface="Arial"/>
                <a:cs typeface="Arial"/>
              </a:rPr>
              <a:t>and  </a:t>
            </a:r>
            <a:r>
              <a:rPr dirty="0" sz="2800" spc="70">
                <a:latin typeface="Arial"/>
                <a:cs typeface="Arial"/>
              </a:rPr>
              <a:t>the</a:t>
            </a:r>
            <a:r>
              <a:rPr dirty="0" sz="2800" spc="-170">
                <a:latin typeface="Arial"/>
                <a:cs typeface="Arial"/>
              </a:rPr>
              <a:t> </a:t>
            </a:r>
            <a:r>
              <a:rPr dirty="0" sz="2800" spc="150">
                <a:latin typeface="Arial"/>
                <a:cs typeface="Arial"/>
              </a:rPr>
              <a:t>first</a:t>
            </a:r>
            <a:r>
              <a:rPr dirty="0" sz="2800" spc="-170">
                <a:latin typeface="Arial"/>
                <a:cs typeface="Arial"/>
              </a:rPr>
              <a:t> </a:t>
            </a:r>
            <a:r>
              <a:rPr dirty="0" sz="2800" spc="25">
                <a:latin typeface="Arial"/>
                <a:cs typeface="Arial"/>
              </a:rPr>
              <a:t>black</a:t>
            </a:r>
            <a:r>
              <a:rPr dirty="0" sz="2800" spc="-165">
                <a:latin typeface="Arial"/>
                <a:cs typeface="Arial"/>
              </a:rPr>
              <a:t> </a:t>
            </a:r>
            <a:r>
              <a:rPr dirty="0" sz="2800" spc="60">
                <a:latin typeface="Arial"/>
                <a:cs typeface="Arial"/>
              </a:rPr>
              <a:t>woman</a:t>
            </a:r>
            <a:r>
              <a:rPr dirty="0" sz="2800" spc="-170">
                <a:latin typeface="Arial"/>
                <a:cs typeface="Arial"/>
              </a:rPr>
              <a:t> </a:t>
            </a:r>
            <a:r>
              <a:rPr dirty="0" sz="2800" spc="125">
                <a:latin typeface="Arial"/>
                <a:cs typeface="Arial"/>
              </a:rPr>
              <a:t>to  </a:t>
            </a:r>
            <a:r>
              <a:rPr dirty="0" sz="2800" spc="90">
                <a:latin typeface="Arial"/>
                <a:cs typeface="Arial"/>
              </a:rPr>
              <a:t>enroll </a:t>
            </a:r>
            <a:r>
              <a:rPr dirty="0" sz="2800" spc="160">
                <a:latin typeface="Arial"/>
                <a:cs typeface="Arial"/>
              </a:rPr>
              <a:t>in </a:t>
            </a:r>
            <a:r>
              <a:rPr dirty="0" sz="2800" spc="75">
                <a:latin typeface="Arial"/>
                <a:cs typeface="Arial"/>
              </a:rPr>
              <a:t>law </a:t>
            </a:r>
            <a:r>
              <a:rPr dirty="0" sz="2800" spc="-5">
                <a:latin typeface="Arial"/>
                <a:cs typeface="Arial"/>
              </a:rPr>
              <a:t>school  </a:t>
            </a:r>
            <a:r>
              <a:rPr dirty="0" sz="2800" spc="50">
                <a:latin typeface="Arial"/>
                <a:cs typeface="Arial"/>
              </a:rPr>
              <a:t>(Howard</a:t>
            </a:r>
            <a:r>
              <a:rPr dirty="0" sz="2800" spc="-165">
                <a:latin typeface="Arial"/>
                <a:cs typeface="Arial"/>
              </a:rPr>
              <a:t> </a:t>
            </a:r>
            <a:r>
              <a:rPr dirty="0" sz="2800" spc="60">
                <a:latin typeface="Arial"/>
                <a:cs typeface="Arial"/>
              </a:rPr>
              <a:t>University).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519" y="1821978"/>
            <a:ext cx="3829049" cy="47624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690816"/>
            <a:ext cx="277177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30">
                <a:solidFill>
                  <a:srgbClr val="738677"/>
                </a:solidFill>
              </a:rPr>
              <a:t>QUESTION</a:t>
            </a:r>
            <a:r>
              <a:rPr dirty="0" sz="3200" spc="15">
                <a:solidFill>
                  <a:srgbClr val="738677"/>
                </a:solidFill>
              </a:rPr>
              <a:t> </a:t>
            </a:r>
            <a:r>
              <a:rPr dirty="0" sz="3200" spc="45">
                <a:solidFill>
                  <a:srgbClr val="738677"/>
                </a:solidFill>
              </a:rPr>
              <a:t>#3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18819" y="1338046"/>
            <a:ext cx="7583170" cy="4810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000"/>
              </a:lnSpc>
              <a:spcBef>
                <a:spcPts val="100"/>
              </a:spcBef>
            </a:pPr>
            <a:r>
              <a:rPr dirty="0" sz="3200" spc="10">
                <a:solidFill>
                  <a:srgbClr val="373737"/>
                </a:solidFill>
                <a:latin typeface="Arial"/>
                <a:cs typeface="Arial"/>
              </a:rPr>
              <a:t>Who</a:t>
            </a:r>
            <a:r>
              <a:rPr dirty="0" sz="3200" spc="-19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-45">
                <a:solidFill>
                  <a:srgbClr val="373737"/>
                </a:solidFill>
                <a:latin typeface="Arial"/>
                <a:cs typeface="Arial"/>
              </a:rPr>
              <a:t>was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80">
                <a:solidFill>
                  <a:srgbClr val="373737"/>
                </a:solidFill>
                <a:latin typeface="Arial"/>
                <a:cs typeface="Arial"/>
              </a:rPr>
              <a:t>the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170">
                <a:solidFill>
                  <a:srgbClr val="373737"/>
                </a:solidFill>
                <a:latin typeface="Arial"/>
                <a:cs typeface="Arial"/>
              </a:rPr>
              <a:t>first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30">
                <a:solidFill>
                  <a:srgbClr val="373737"/>
                </a:solidFill>
                <a:latin typeface="Arial"/>
                <a:cs typeface="Arial"/>
              </a:rPr>
              <a:t>black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-25">
                <a:solidFill>
                  <a:srgbClr val="373737"/>
                </a:solidFill>
                <a:latin typeface="Arial"/>
                <a:cs typeface="Arial"/>
              </a:rPr>
              <a:t>Congresswoman,  </a:t>
            </a:r>
            <a:r>
              <a:rPr dirty="0" sz="3200" spc="50">
                <a:solidFill>
                  <a:srgbClr val="373737"/>
                </a:solidFill>
                <a:latin typeface="Arial"/>
                <a:cs typeface="Arial"/>
              </a:rPr>
              <a:t>beginning</a:t>
            </a:r>
            <a:r>
              <a:rPr dirty="0" sz="3200" spc="-18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180">
                <a:solidFill>
                  <a:srgbClr val="373737"/>
                </a:solidFill>
                <a:latin typeface="Arial"/>
                <a:cs typeface="Arial"/>
              </a:rPr>
              <a:t>in</a:t>
            </a:r>
            <a:r>
              <a:rPr dirty="0" sz="3200" spc="-18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-190">
                <a:solidFill>
                  <a:srgbClr val="373737"/>
                </a:solidFill>
                <a:latin typeface="Arial"/>
                <a:cs typeface="Arial"/>
              </a:rPr>
              <a:t>1968;</a:t>
            </a:r>
            <a:r>
              <a:rPr dirty="0" sz="3200" spc="-18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5">
                <a:solidFill>
                  <a:srgbClr val="373737"/>
                </a:solidFill>
                <a:latin typeface="Arial"/>
                <a:cs typeface="Arial"/>
              </a:rPr>
              <a:t>and</a:t>
            </a:r>
            <a:r>
              <a:rPr dirty="0" sz="3200" spc="-18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100">
                <a:solidFill>
                  <a:srgbClr val="373737"/>
                </a:solidFill>
                <a:latin typeface="Arial"/>
                <a:cs typeface="Arial"/>
              </a:rPr>
              <a:t>who</a:t>
            </a:r>
            <a:r>
              <a:rPr dirty="0" sz="3200" spc="-17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180">
                <a:solidFill>
                  <a:srgbClr val="373737"/>
                </a:solidFill>
                <a:latin typeface="Arial"/>
                <a:cs typeface="Arial"/>
              </a:rPr>
              <a:t>in</a:t>
            </a:r>
            <a:r>
              <a:rPr dirty="0" sz="3200" spc="-18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-305">
                <a:solidFill>
                  <a:srgbClr val="373737"/>
                </a:solidFill>
                <a:latin typeface="Arial"/>
                <a:cs typeface="Arial"/>
              </a:rPr>
              <a:t>1972</a:t>
            </a:r>
            <a:r>
              <a:rPr dirty="0" sz="3200" spc="-18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80">
                <a:solidFill>
                  <a:srgbClr val="373737"/>
                </a:solidFill>
                <a:latin typeface="Arial"/>
                <a:cs typeface="Arial"/>
              </a:rPr>
              <a:t>ran</a:t>
            </a:r>
            <a:r>
              <a:rPr dirty="0" sz="3200" spc="-18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155">
                <a:solidFill>
                  <a:srgbClr val="373737"/>
                </a:solidFill>
                <a:latin typeface="Arial"/>
                <a:cs typeface="Arial"/>
              </a:rPr>
              <a:t>for  </a:t>
            </a:r>
            <a:r>
              <a:rPr dirty="0" sz="3200" spc="30">
                <a:solidFill>
                  <a:srgbClr val="373737"/>
                </a:solidFill>
                <a:latin typeface="Arial"/>
                <a:cs typeface="Arial"/>
              </a:rPr>
              <a:t>President </a:t>
            </a:r>
            <a:r>
              <a:rPr dirty="0" sz="3200" spc="5">
                <a:solidFill>
                  <a:srgbClr val="373737"/>
                </a:solidFill>
                <a:latin typeface="Arial"/>
                <a:cs typeface="Arial"/>
              </a:rPr>
              <a:t>and </a:t>
            </a:r>
            <a:r>
              <a:rPr dirty="0" sz="3200" spc="110">
                <a:solidFill>
                  <a:srgbClr val="373737"/>
                </a:solidFill>
                <a:latin typeface="Arial"/>
                <a:cs typeface="Arial"/>
              </a:rPr>
              <a:t>won </a:t>
            </a:r>
            <a:r>
              <a:rPr dirty="0" sz="3200" spc="-355">
                <a:solidFill>
                  <a:srgbClr val="373737"/>
                </a:solidFill>
                <a:latin typeface="Arial"/>
                <a:cs typeface="Arial"/>
              </a:rPr>
              <a:t>151 </a:t>
            </a:r>
            <a:r>
              <a:rPr dirty="0" sz="3200" spc="-50">
                <a:solidFill>
                  <a:srgbClr val="373737"/>
                </a:solidFill>
                <a:latin typeface="Arial"/>
                <a:cs typeface="Arial"/>
              </a:rPr>
              <a:t>delegates </a:t>
            </a:r>
            <a:r>
              <a:rPr dirty="0" sz="3200" spc="70">
                <a:solidFill>
                  <a:srgbClr val="373737"/>
                </a:solidFill>
                <a:latin typeface="Arial"/>
                <a:cs typeface="Arial"/>
              </a:rPr>
              <a:t>at </a:t>
            </a:r>
            <a:r>
              <a:rPr dirty="0" sz="3200" spc="80">
                <a:solidFill>
                  <a:srgbClr val="373737"/>
                </a:solidFill>
                <a:latin typeface="Arial"/>
                <a:cs typeface="Arial"/>
              </a:rPr>
              <a:t>the  </a:t>
            </a:r>
            <a:r>
              <a:rPr dirty="0" sz="3200" spc="45">
                <a:solidFill>
                  <a:srgbClr val="373737"/>
                </a:solidFill>
                <a:latin typeface="Arial"/>
                <a:cs typeface="Arial"/>
              </a:rPr>
              <a:t>Democratic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15">
                <a:solidFill>
                  <a:srgbClr val="373737"/>
                </a:solidFill>
                <a:latin typeface="Arial"/>
                <a:cs typeface="Arial"/>
              </a:rPr>
              <a:t>Convention?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00">
              <a:latin typeface="Arial"/>
              <a:cs typeface="Arial"/>
            </a:endParaRPr>
          </a:p>
          <a:p>
            <a:pPr marL="678815" indent="-346710">
              <a:lnSpc>
                <a:spcPct val="100000"/>
              </a:lnSpc>
              <a:buAutoNum type="arabicPeriod"/>
              <a:tabLst>
                <a:tab pos="679450" algn="l"/>
              </a:tabLst>
            </a:pPr>
            <a:r>
              <a:rPr dirty="0" sz="2800" spc="100">
                <a:solidFill>
                  <a:srgbClr val="373737"/>
                </a:solidFill>
                <a:latin typeface="Arial"/>
                <a:cs typeface="Arial"/>
              </a:rPr>
              <a:t>Dorothy</a:t>
            </a:r>
            <a:r>
              <a:rPr dirty="0" sz="2800" spc="-16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800" spc="75">
                <a:solidFill>
                  <a:srgbClr val="373737"/>
                </a:solidFill>
                <a:latin typeface="Arial"/>
                <a:cs typeface="Arial"/>
              </a:rPr>
              <a:t>Height</a:t>
            </a:r>
            <a:endParaRPr sz="2800">
              <a:latin typeface="Arial"/>
              <a:cs typeface="Arial"/>
            </a:endParaRPr>
          </a:p>
          <a:p>
            <a:pPr marL="678815" indent="-368935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79450" algn="l"/>
              </a:tabLst>
            </a:pPr>
            <a:r>
              <a:rPr dirty="0" sz="2800" spc="-40">
                <a:solidFill>
                  <a:srgbClr val="373737"/>
                </a:solidFill>
                <a:latin typeface="Arial"/>
                <a:cs typeface="Arial"/>
              </a:rPr>
              <a:t>Lena</a:t>
            </a:r>
            <a:r>
              <a:rPr dirty="0" sz="2800" spc="-16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800" spc="65">
                <a:solidFill>
                  <a:srgbClr val="373737"/>
                </a:solidFill>
                <a:latin typeface="Arial"/>
                <a:cs typeface="Arial"/>
              </a:rPr>
              <a:t>Horne</a:t>
            </a:r>
            <a:endParaRPr sz="2800">
              <a:latin typeface="Arial"/>
              <a:cs typeface="Arial"/>
            </a:endParaRPr>
          </a:p>
          <a:p>
            <a:pPr marL="599440" indent="-28829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00075" algn="l"/>
              </a:tabLst>
            </a:pPr>
            <a:r>
              <a:rPr dirty="0" sz="2800" spc="50">
                <a:solidFill>
                  <a:srgbClr val="373737"/>
                </a:solidFill>
                <a:latin typeface="Arial"/>
                <a:cs typeface="Arial"/>
              </a:rPr>
              <a:t>Shirley</a:t>
            </a:r>
            <a:r>
              <a:rPr dirty="0" sz="2800" spc="-16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800" spc="35">
                <a:solidFill>
                  <a:srgbClr val="373737"/>
                </a:solidFill>
                <a:latin typeface="Arial"/>
                <a:cs typeface="Arial"/>
              </a:rPr>
              <a:t>Chisholm</a:t>
            </a:r>
            <a:endParaRPr sz="2800">
              <a:latin typeface="Arial"/>
              <a:cs typeface="Arial"/>
            </a:endParaRPr>
          </a:p>
          <a:p>
            <a:pPr marL="599440" indent="-291465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00075" algn="l"/>
              </a:tabLst>
            </a:pPr>
            <a:r>
              <a:rPr dirty="0" sz="2800" spc="20">
                <a:solidFill>
                  <a:srgbClr val="373737"/>
                </a:solidFill>
                <a:latin typeface="Arial"/>
                <a:cs typeface="Arial"/>
              </a:rPr>
              <a:t>Zora </a:t>
            </a:r>
            <a:r>
              <a:rPr dirty="0" sz="2800" spc="-55">
                <a:solidFill>
                  <a:srgbClr val="373737"/>
                </a:solidFill>
                <a:latin typeface="Arial"/>
                <a:cs typeface="Arial"/>
              </a:rPr>
              <a:t>Neale</a:t>
            </a:r>
            <a:r>
              <a:rPr dirty="0" sz="2800" spc="-33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800" spc="100">
                <a:solidFill>
                  <a:srgbClr val="373737"/>
                </a:solidFill>
                <a:latin typeface="Arial"/>
                <a:cs typeface="Arial"/>
              </a:rPr>
              <a:t>Hurston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" y="6839252"/>
            <a:ext cx="1211579" cy="412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11287" y="2063744"/>
            <a:ext cx="3911600" cy="44831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2800" spc="-45">
                <a:solidFill>
                  <a:srgbClr val="373737"/>
                </a:solidFill>
                <a:latin typeface="Arial"/>
                <a:cs typeface="Arial"/>
              </a:rPr>
              <a:t>Ans: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16100"/>
              </a:lnSpc>
            </a:pPr>
            <a:r>
              <a:rPr dirty="0" sz="2800" spc="50">
                <a:latin typeface="Arial"/>
                <a:cs typeface="Arial"/>
              </a:rPr>
              <a:t>Shirley </a:t>
            </a:r>
            <a:r>
              <a:rPr dirty="0" sz="2800" spc="35">
                <a:latin typeface="Arial"/>
                <a:cs typeface="Arial"/>
              </a:rPr>
              <a:t>Chisholm </a:t>
            </a:r>
            <a:r>
              <a:rPr dirty="0" sz="2800" spc="-40">
                <a:latin typeface="Arial"/>
                <a:cs typeface="Arial"/>
              </a:rPr>
              <a:t>was  </a:t>
            </a:r>
            <a:r>
              <a:rPr dirty="0" sz="2800" spc="70">
                <a:latin typeface="Arial"/>
                <a:cs typeface="Arial"/>
              </a:rPr>
              <a:t>the </a:t>
            </a:r>
            <a:r>
              <a:rPr dirty="0" sz="2800" spc="150">
                <a:latin typeface="Arial"/>
                <a:cs typeface="Arial"/>
              </a:rPr>
              <a:t>first </a:t>
            </a:r>
            <a:r>
              <a:rPr dirty="0" sz="2800" spc="25">
                <a:latin typeface="Arial"/>
                <a:cs typeface="Arial"/>
              </a:rPr>
              <a:t>black  </a:t>
            </a:r>
            <a:r>
              <a:rPr dirty="0" sz="2800" spc="-25">
                <a:latin typeface="Arial"/>
                <a:cs typeface="Arial"/>
              </a:rPr>
              <a:t>Congresswoman,  </a:t>
            </a:r>
            <a:r>
              <a:rPr dirty="0" sz="2800" spc="45">
                <a:latin typeface="Arial"/>
                <a:cs typeface="Arial"/>
              </a:rPr>
              <a:t>beginning </a:t>
            </a:r>
            <a:r>
              <a:rPr dirty="0" sz="2800" spc="160">
                <a:latin typeface="Arial"/>
                <a:cs typeface="Arial"/>
              </a:rPr>
              <a:t>in </a:t>
            </a:r>
            <a:r>
              <a:rPr dirty="0" sz="2800" spc="-165">
                <a:latin typeface="Arial"/>
                <a:cs typeface="Arial"/>
              </a:rPr>
              <a:t>1968; </a:t>
            </a:r>
            <a:r>
              <a:rPr dirty="0" sz="2800" spc="5">
                <a:latin typeface="Arial"/>
                <a:cs typeface="Arial"/>
              </a:rPr>
              <a:t>and  </a:t>
            </a:r>
            <a:r>
              <a:rPr dirty="0" sz="2800" spc="90">
                <a:latin typeface="Arial"/>
                <a:cs typeface="Arial"/>
              </a:rPr>
              <a:t>who </a:t>
            </a:r>
            <a:r>
              <a:rPr dirty="0" sz="2800" spc="160">
                <a:latin typeface="Arial"/>
                <a:cs typeface="Arial"/>
              </a:rPr>
              <a:t>in </a:t>
            </a:r>
            <a:r>
              <a:rPr dirty="0" sz="2800" spc="-265">
                <a:latin typeface="Arial"/>
                <a:cs typeface="Arial"/>
              </a:rPr>
              <a:t>1972 </a:t>
            </a:r>
            <a:r>
              <a:rPr dirty="0" sz="2800" spc="70">
                <a:latin typeface="Arial"/>
                <a:cs typeface="Arial"/>
              </a:rPr>
              <a:t>ran </a:t>
            </a:r>
            <a:r>
              <a:rPr dirty="0" sz="2800" spc="135">
                <a:latin typeface="Arial"/>
                <a:cs typeface="Arial"/>
              </a:rPr>
              <a:t>for  </a:t>
            </a:r>
            <a:r>
              <a:rPr dirty="0" sz="2800" spc="25">
                <a:latin typeface="Arial"/>
                <a:cs typeface="Arial"/>
              </a:rPr>
              <a:t>President </a:t>
            </a:r>
            <a:r>
              <a:rPr dirty="0" sz="2800" spc="5">
                <a:latin typeface="Arial"/>
                <a:cs typeface="Arial"/>
              </a:rPr>
              <a:t>and </a:t>
            </a:r>
            <a:r>
              <a:rPr dirty="0" sz="2800" spc="95">
                <a:latin typeface="Arial"/>
                <a:cs typeface="Arial"/>
              </a:rPr>
              <a:t>won </a:t>
            </a:r>
            <a:r>
              <a:rPr dirty="0" sz="2800" spc="-310">
                <a:latin typeface="Arial"/>
                <a:cs typeface="Arial"/>
              </a:rPr>
              <a:t>151  </a:t>
            </a:r>
            <a:r>
              <a:rPr dirty="0" sz="2800" spc="-45">
                <a:latin typeface="Arial"/>
                <a:cs typeface="Arial"/>
              </a:rPr>
              <a:t>delegates </a:t>
            </a:r>
            <a:r>
              <a:rPr dirty="0" sz="2800" spc="60">
                <a:latin typeface="Arial"/>
                <a:cs typeface="Arial"/>
              </a:rPr>
              <a:t>at </a:t>
            </a:r>
            <a:r>
              <a:rPr dirty="0" sz="2800" spc="70">
                <a:latin typeface="Arial"/>
                <a:cs typeface="Arial"/>
              </a:rPr>
              <a:t>the  </a:t>
            </a:r>
            <a:r>
              <a:rPr dirty="0" sz="2800" spc="40">
                <a:latin typeface="Arial"/>
                <a:cs typeface="Arial"/>
              </a:rPr>
              <a:t>Democratic</a:t>
            </a:r>
            <a:r>
              <a:rPr dirty="0" sz="2800" spc="-190">
                <a:latin typeface="Arial"/>
                <a:cs typeface="Arial"/>
              </a:rPr>
              <a:t> </a:t>
            </a:r>
            <a:r>
              <a:rPr dirty="0" sz="2800" spc="30">
                <a:latin typeface="Arial"/>
                <a:cs typeface="Arial"/>
              </a:rPr>
              <a:t>Convention.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1519" y="1100330"/>
            <a:ext cx="3676649" cy="5486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690816"/>
            <a:ext cx="277495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30">
                <a:solidFill>
                  <a:srgbClr val="738677"/>
                </a:solidFill>
              </a:rPr>
              <a:t>QUESTION</a:t>
            </a:r>
            <a:r>
              <a:rPr dirty="0" sz="3200" spc="15">
                <a:solidFill>
                  <a:srgbClr val="738677"/>
                </a:solidFill>
              </a:rPr>
              <a:t> </a:t>
            </a:r>
            <a:r>
              <a:rPr dirty="0" sz="3200" spc="60">
                <a:solidFill>
                  <a:srgbClr val="738677"/>
                </a:solidFill>
              </a:rPr>
              <a:t>#4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18819" y="1338046"/>
            <a:ext cx="7974965" cy="42157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3000"/>
              </a:lnSpc>
              <a:spcBef>
                <a:spcPts val="100"/>
              </a:spcBef>
            </a:pPr>
            <a:r>
              <a:rPr dirty="0" sz="3200" spc="10">
                <a:solidFill>
                  <a:srgbClr val="373737"/>
                </a:solidFill>
                <a:latin typeface="Arial"/>
                <a:cs typeface="Arial"/>
              </a:rPr>
              <a:t>Who </a:t>
            </a:r>
            <a:r>
              <a:rPr dirty="0" sz="3200" spc="-45">
                <a:solidFill>
                  <a:srgbClr val="373737"/>
                </a:solidFill>
                <a:latin typeface="Arial"/>
                <a:cs typeface="Arial"/>
              </a:rPr>
              <a:t>was </a:t>
            </a:r>
            <a:r>
              <a:rPr dirty="0" sz="3200" spc="80">
                <a:solidFill>
                  <a:srgbClr val="373737"/>
                </a:solidFill>
                <a:latin typeface="Arial"/>
                <a:cs typeface="Arial"/>
              </a:rPr>
              <a:t>the </a:t>
            </a:r>
            <a:r>
              <a:rPr dirty="0" sz="3200" spc="170">
                <a:solidFill>
                  <a:srgbClr val="373737"/>
                </a:solidFill>
                <a:latin typeface="Arial"/>
                <a:cs typeface="Arial"/>
              </a:rPr>
              <a:t>first </a:t>
            </a:r>
            <a:r>
              <a:rPr dirty="0" sz="3200" spc="30">
                <a:solidFill>
                  <a:srgbClr val="373737"/>
                </a:solidFill>
                <a:latin typeface="Arial"/>
                <a:cs typeface="Arial"/>
              </a:rPr>
              <a:t>black </a:t>
            </a:r>
            <a:r>
              <a:rPr dirty="0" sz="3200" spc="70">
                <a:solidFill>
                  <a:srgbClr val="373737"/>
                </a:solidFill>
                <a:latin typeface="Arial"/>
                <a:cs typeface="Arial"/>
              </a:rPr>
              <a:t>woman </a:t>
            </a:r>
            <a:r>
              <a:rPr dirty="0" sz="3200" spc="145">
                <a:solidFill>
                  <a:srgbClr val="373737"/>
                </a:solidFill>
                <a:latin typeface="Arial"/>
                <a:cs typeface="Arial"/>
              </a:rPr>
              <a:t>to </a:t>
            </a:r>
            <a:r>
              <a:rPr dirty="0" sz="3200" spc="200">
                <a:solidFill>
                  <a:srgbClr val="373737"/>
                </a:solidFill>
                <a:latin typeface="Arial"/>
                <a:cs typeface="Arial"/>
              </a:rPr>
              <a:t>win </a:t>
            </a:r>
            <a:r>
              <a:rPr dirty="0" sz="3200" spc="-180">
                <a:solidFill>
                  <a:srgbClr val="373737"/>
                </a:solidFill>
                <a:latin typeface="Arial"/>
                <a:cs typeface="Arial"/>
              </a:rPr>
              <a:t>a  </a:t>
            </a:r>
            <a:r>
              <a:rPr dirty="0" sz="3200" spc="75">
                <a:solidFill>
                  <a:srgbClr val="373737"/>
                </a:solidFill>
                <a:latin typeface="Arial"/>
                <a:cs typeface="Arial"/>
              </a:rPr>
              <a:t>tennis</a:t>
            </a:r>
            <a:r>
              <a:rPr dirty="0" sz="3200" spc="-19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55">
                <a:solidFill>
                  <a:srgbClr val="373737"/>
                </a:solidFill>
                <a:latin typeface="Arial"/>
                <a:cs typeface="Arial"/>
              </a:rPr>
              <a:t>championship</a:t>
            </a:r>
            <a:r>
              <a:rPr dirty="0" sz="3200" spc="-19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70">
                <a:solidFill>
                  <a:srgbClr val="373737"/>
                </a:solidFill>
                <a:latin typeface="Arial"/>
                <a:cs typeface="Arial"/>
              </a:rPr>
              <a:t>at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65">
                <a:solidFill>
                  <a:srgbClr val="373737"/>
                </a:solidFill>
                <a:latin typeface="Arial"/>
                <a:cs typeface="Arial"/>
              </a:rPr>
              <a:t>Wimbledon</a:t>
            </a:r>
            <a:r>
              <a:rPr dirty="0" sz="3200" spc="-19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5">
                <a:solidFill>
                  <a:srgbClr val="373737"/>
                </a:solidFill>
                <a:latin typeface="Arial"/>
                <a:cs typeface="Arial"/>
              </a:rPr>
              <a:t>and</a:t>
            </a:r>
            <a:r>
              <a:rPr dirty="0" sz="3200" spc="-19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80">
                <a:solidFill>
                  <a:srgbClr val="373737"/>
                </a:solidFill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dirty="0" sz="3200" spc="-195">
                <a:solidFill>
                  <a:srgbClr val="373737"/>
                </a:solidFill>
                <a:latin typeface="Arial"/>
                <a:cs typeface="Arial"/>
              </a:rPr>
              <a:t>U.S.</a:t>
            </a:r>
            <a:r>
              <a:rPr dirty="0" sz="3200" spc="-1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3200" spc="-100">
                <a:solidFill>
                  <a:srgbClr val="373737"/>
                </a:solidFill>
                <a:latin typeface="Arial"/>
                <a:cs typeface="Arial"/>
              </a:rPr>
              <a:t>Open?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50">
              <a:latin typeface="Arial"/>
              <a:cs typeface="Arial"/>
            </a:endParaRPr>
          </a:p>
          <a:p>
            <a:pPr marL="616585" indent="-266700">
              <a:lnSpc>
                <a:spcPct val="100000"/>
              </a:lnSpc>
              <a:buAutoNum type="arabicPeriod"/>
              <a:tabLst>
                <a:tab pos="617220" algn="l"/>
              </a:tabLst>
            </a:pPr>
            <a:r>
              <a:rPr dirty="0" sz="2800" spc="30">
                <a:solidFill>
                  <a:srgbClr val="373737"/>
                </a:solidFill>
                <a:latin typeface="Arial"/>
                <a:cs typeface="Arial"/>
              </a:rPr>
              <a:t>Althea</a:t>
            </a:r>
            <a:r>
              <a:rPr dirty="0" sz="2800" spc="-16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800" spc="-20">
                <a:solidFill>
                  <a:srgbClr val="373737"/>
                </a:solidFill>
                <a:latin typeface="Arial"/>
                <a:cs typeface="Arial"/>
              </a:rPr>
              <a:t>Gibson</a:t>
            </a:r>
            <a:endParaRPr sz="2800">
              <a:latin typeface="Arial"/>
              <a:cs typeface="Arial"/>
            </a:endParaRPr>
          </a:p>
          <a:p>
            <a:pPr marL="616585" indent="-28956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17220" algn="l"/>
              </a:tabLst>
            </a:pPr>
            <a:r>
              <a:rPr dirty="0" sz="2800" spc="70">
                <a:solidFill>
                  <a:srgbClr val="373737"/>
                </a:solidFill>
                <a:latin typeface="Arial"/>
                <a:cs typeface="Arial"/>
              </a:rPr>
              <a:t>Wilma </a:t>
            </a:r>
            <a:r>
              <a:rPr dirty="0" sz="2800" spc="-35">
                <a:solidFill>
                  <a:srgbClr val="373737"/>
                </a:solidFill>
                <a:latin typeface="Arial"/>
                <a:cs typeface="Arial"/>
              </a:rPr>
              <a:t>Glodean</a:t>
            </a:r>
            <a:r>
              <a:rPr dirty="0" sz="2800" spc="-385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800" spc="45">
                <a:solidFill>
                  <a:srgbClr val="373737"/>
                </a:solidFill>
                <a:latin typeface="Arial"/>
                <a:cs typeface="Arial"/>
              </a:rPr>
              <a:t>Rudolph</a:t>
            </a:r>
            <a:endParaRPr sz="2800">
              <a:latin typeface="Arial"/>
              <a:cs typeface="Arial"/>
            </a:endParaRPr>
          </a:p>
          <a:p>
            <a:pPr marL="695960" indent="-36703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96595" algn="l"/>
              </a:tabLst>
            </a:pPr>
            <a:r>
              <a:rPr dirty="0" sz="2800" spc="65">
                <a:solidFill>
                  <a:srgbClr val="373737"/>
                </a:solidFill>
                <a:latin typeface="Arial"/>
                <a:cs typeface="Arial"/>
              </a:rPr>
              <a:t>Marian</a:t>
            </a:r>
            <a:r>
              <a:rPr dirty="0" sz="2800" spc="-16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800" spc="15">
                <a:solidFill>
                  <a:srgbClr val="373737"/>
                </a:solidFill>
                <a:latin typeface="Arial"/>
                <a:cs typeface="Arial"/>
              </a:rPr>
              <a:t>Anderson</a:t>
            </a:r>
            <a:endParaRPr sz="2800">
              <a:latin typeface="Arial"/>
              <a:cs typeface="Arial"/>
            </a:endParaRPr>
          </a:p>
          <a:p>
            <a:pPr marL="695960" indent="-370205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96595" algn="l"/>
              </a:tabLst>
            </a:pPr>
            <a:r>
              <a:rPr dirty="0" sz="2800" spc="20">
                <a:solidFill>
                  <a:srgbClr val="373737"/>
                </a:solidFill>
                <a:latin typeface="Arial"/>
                <a:cs typeface="Arial"/>
              </a:rPr>
              <a:t>Alice</a:t>
            </a:r>
            <a:r>
              <a:rPr dirty="0" sz="2800" spc="-160">
                <a:solidFill>
                  <a:srgbClr val="373737"/>
                </a:solidFill>
                <a:latin typeface="Arial"/>
                <a:cs typeface="Arial"/>
              </a:rPr>
              <a:t> </a:t>
            </a:r>
            <a:r>
              <a:rPr dirty="0" sz="2800" spc="15">
                <a:solidFill>
                  <a:srgbClr val="373737"/>
                </a:solidFill>
                <a:latin typeface="Arial"/>
                <a:cs typeface="Arial"/>
              </a:rPr>
              <a:t>Ball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" y="6839252"/>
            <a:ext cx="1211579" cy="412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4152" y="2233141"/>
            <a:ext cx="3848099" cy="4352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587847" y="3059413"/>
            <a:ext cx="3382645" cy="34925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2800" spc="-45">
                <a:solidFill>
                  <a:srgbClr val="373737"/>
                </a:solidFill>
                <a:latin typeface="Arial"/>
                <a:cs typeface="Arial"/>
              </a:rPr>
              <a:t>Ans: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16100"/>
              </a:lnSpc>
            </a:pPr>
            <a:r>
              <a:rPr dirty="0" sz="2800" spc="30">
                <a:latin typeface="Arial"/>
                <a:cs typeface="Arial"/>
              </a:rPr>
              <a:t>Althea </a:t>
            </a:r>
            <a:r>
              <a:rPr dirty="0" sz="2800" spc="-20">
                <a:latin typeface="Arial"/>
                <a:cs typeface="Arial"/>
              </a:rPr>
              <a:t>Gibson </a:t>
            </a:r>
            <a:r>
              <a:rPr dirty="0" sz="2800" spc="-40">
                <a:latin typeface="Arial"/>
                <a:cs typeface="Arial"/>
              </a:rPr>
              <a:t>was  </a:t>
            </a:r>
            <a:r>
              <a:rPr dirty="0" sz="2800" spc="70">
                <a:latin typeface="Arial"/>
                <a:cs typeface="Arial"/>
              </a:rPr>
              <a:t>the </a:t>
            </a:r>
            <a:r>
              <a:rPr dirty="0" sz="2800" spc="150">
                <a:latin typeface="Arial"/>
                <a:cs typeface="Arial"/>
              </a:rPr>
              <a:t>first </a:t>
            </a:r>
            <a:r>
              <a:rPr dirty="0" sz="2800" spc="25">
                <a:latin typeface="Arial"/>
                <a:cs typeface="Arial"/>
              </a:rPr>
              <a:t>black  </a:t>
            </a:r>
            <a:r>
              <a:rPr dirty="0" sz="2800" spc="60">
                <a:latin typeface="Arial"/>
                <a:cs typeface="Arial"/>
              </a:rPr>
              <a:t>woman </a:t>
            </a:r>
            <a:r>
              <a:rPr dirty="0" sz="2800" spc="125">
                <a:latin typeface="Arial"/>
                <a:cs typeface="Arial"/>
              </a:rPr>
              <a:t>to </a:t>
            </a:r>
            <a:r>
              <a:rPr dirty="0" sz="2800" spc="175">
                <a:latin typeface="Arial"/>
                <a:cs typeface="Arial"/>
              </a:rPr>
              <a:t>win </a:t>
            </a:r>
            <a:r>
              <a:rPr dirty="0" sz="2800" spc="-155">
                <a:latin typeface="Arial"/>
                <a:cs typeface="Arial"/>
              </a:rPr>
              <a:t>a  </a:t>
            </a:r>
            <a:r>
              <a:rPr dirty="0" sz="2800" spc="65">
                <a:latin typeface="Arial"/>
                <a:cs typeface="Arial"/>
              </a:rPr>
              <a:t>tennis</a:t>
            </a:r>
            <a:r>
              <a:rPr dirty="0" sz="2800" spc="-185">
                <a:latin typeface="Arial"/>
                <a:cs typeface="Arial"/>
              </a:rPr>
              <a:t> </a:t>
            </a:r>
            <a:r>
              <a:rPr dirty="0" sz="2800" spc="45">
                <a:latin typeface="Arial"/>
                <a:cs typeface="Arial"/>
              </a:rPr>
              <a:t>championship  </a:t>
            </a:r>
            <a:r>
              <a:rPr dirty="0" sz="2800" spc="60">
                <a:latin typeface="Arial"/>
                <a:cs typeface="Arial"/>
              </a:rPr>
              <a:t>at </a:t>
            </a:r>
            <a:r>
              <a:rPr dirty="0" sz="2800" spc="55">
                <a:latin typeface="Arial"/>
                <a:cs typeface="Arial"/>
              </a:rPr>
              <a:t>Wimbledon </a:t>
            </a:r>
            <a:r>
              <a:rPr dirty="0" sz="2800" spc="5">
                <a:latin typeface="Arial"/>
                <a:cs typeface="Arial"/>
              </a:rPr>
              <a:t>and  </a:t>
            </a:r>
            <a:r>
              <a:rPr dirty="0" sz="2800" spc="70">
                <a:latin typeface="Arial"/>
                <a:cs typeface="Arial"/>
              </a:rPr>
              <a:t>the </a:t>
            </a:r>
            <a:r>
              <a:rPr dirty="0" sz="2800" spc="-170">
                <a:latin typeface="Arial"/>
                <a:cs typeface="Arial"/>
              </a:rPr>
              <a:t>U.S.</a:t>
            </a:r>
            <a:r>
              <a:rPr dirty="0" sz="2800" spc="-395">
                <a:latin typeface="Arial"/>
                <a:cs typeface="Arial"/>
              </a:rPr>
              <a:t> </a:t>
            </a:r>
            <a:r>
              <a:rPr dirty="0" sz="2800" spc="-50">
                <a:latin typeface="Arial"/>
                <a:cs typeface="Arial"/>
              </a:rPr>
              <a:t>Open.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2021-02-24T12:47:40Z</dcterms:created>
  <dcterms:modified xsi:type="dcterms:W3CDTF">2021-02-24T12:47:40Z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2021-02-24T00:00:00Z</vt:filetime>
  </property>
</Properties>
</file>